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2"/>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D1EE404-69DE-DE4A-AD47-5FBE75C29062}" type="datetimeFigureOut">
              <a:rPr lang="en-US" smtClean="0"/>
              <a:t>11/7/20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C38AE52-B7AC-544A-945D-9F2721AC607A}"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905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EE404-69DE-DE4A-AD47-5FBE75C29062}"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56525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EE404-69DE-DE4A-AD47-5FBE75C29062}"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361792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EE404-69DE-DE4A-AD47-5FBE75C29062}"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199260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D1EE404-69DE-DE4A-AD47-5FBE75C29062}" type="datetimeFigureOut">
              <a:rPr lang="en-US" smtClean="0"/>
              <a:t>11/7/20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C38AE52-B7AC-544A-945D-9F2721AC607A}"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487574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1EE404-69DE-DE4A-AD47-5FBE75C29062}" type="datetimeFigureOut">
              <a:rPr lang="en-US" smtClean="0"/>
              <a:t>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42423240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1EE404-69DE-DE4A-AD47-5FBE75C29062}" type="datetimeFigureOut">
              <a:rPr lang="en-US" smtClean="0"/>
              <a:t>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14370410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1EE404-69DE-DE4A-AD47-5FBE75C29062}" type="datetimeFigureOut">
              <a:rPr lang="en-US" smtClean="0"/>
              <a:t>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16829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EE404-69DE-DE4A-AD47-5FBE75C29062}" type="datetimeFigureOut">
              <a:rPr lang="en-US" smtClean="0"/>
              <a:t>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148370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8D1EE404-69DE-DE4A-AD47-5FBE75C29062}" type="datetimeFigureOut">
              <a:rPr lang="en-US" smtClean="0"/>
              <a:t>11/7/20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C38AE52-B7AC-544A-945D-9F2721AC607A}"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181405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8D1EE404-69DE-DE4A-AD47-5FBE75C29062}" type="datetimeFigureOut">
              <a:rPr lang="en-US" smtClean="0"/>
              <a:t>11/7/20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C38AE52-B7AC-544A-945D-9F2721AC607A}" type="slidenum">
              <a:rPr lang="en-US" smtClean="0"/>
              <a:t>‹#›</a:t>
            </a:fld>
            <a:endParaRPr lang="en-US"/>
          </a:p>
        </p:txBody>
      </p:sp>
    </p:spTree>
    <p:extLst>
      <p:ext uri="{BB962C8B-B14F-4D97-AF65-F5344CB8AC3E}">
        <p14:creationId xmlns:p14="http://schemas.microsoft.com/office/powerpoint/2010/main" val="299189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D1EE404-69DE-DE4A-AD47-5FBE75C29062}" type="datetimeFigureOut">
              <a:rPr lang="en-US" smtClean="0"/>
              <a:t>11/7/20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C38AE52-B7AC-544A-945D-9F2721AC607A}"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658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134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D3BC1-7861-3C4B-972F-5840D1520A2B}"/>
              </a:ext>
            </a:extLst>
          </p:cNvPr>
          <p:cNvSpPr>
            <a:spLocks noGrp="1"/>
          </p:cNvSpPr>
          <p:nvPr>
            <p:ph type="title"/>
          </p:nvPr>
        </p:nvSpPr>
        <p:spPr/>
        <p:txBody>
          <a:bodyPr/>
          <a:lstStyle/>
          <a:p>
            <a:r>
              <a:rPr lang="en-US" dirty="0" err="1"/>
              <a:t>cHAPTER</a:t>
            </a:r>
            <a:r>
              <a:rPr lang="en-US" dirty="0"/>
              <a:t> 11 </a:t>
            </a:r>
            <a:r>
              <a:rPr lang="en-US" dirty="0" err="1"/>
              <a:t>dISCUSSION</a:t>
            </a:r>
            <a:r>
              <a:rPr lang="en-US" dirty="0"/>
              <a:t> Question</a:t>
            </a:r>
          </a:p>
        </p:txBody>
      </p:sp>
      <p:sp>
        <p:nvSpPr>
          <p:cNvPr id="3" name="Content Placeholder 2">
            <a:extLst>
              <a:ext uri="{FF2B5EF4-FFF2-40B4-BE49-F238E27FC236}">
                <a16:creationId xmlns:a16="http://schemas.microsoft.com/office/drawing/2014/main" id="{79587134-3922-0D49-A66D-29A1EA3641BD}"/>
              </a:ext>
            </a:extLst>
          </p:cNvPr>
          <p:cNvSpPr>
            <a:spLocks noGrp="1"/>
          </p:cNvSpPr>
          <p:nvPr>
            <p:ph idx="1"/>
          </p:nvPr>
        </p:nvSpPr>
        <p:spPr/>
        <p:txBody>
          <a:bodyPr>
            <a:normAutofit/>
          </a:bodyPr>
          <a:lstStyle/>
          <a:p>
            <a:r>
              <a:rPr lang="en-US" sz="3200" b="1" dirty="0"/>
              <a:t>ARC: Awareness, Relationships, Commitment. As you ponder </a:t>
            </a:r>
            <a:r>
              <a:rPr lang="en-US" sz="3200" b="1" dirty="0" err="1"/>
              <a:t>Tisby’s</a:t>
            </a:r>
            <a:r>
              <a:rPr lang="en-US" sz="3200" b="1" dirty="0"/>
              <a:t> entire book, assess your ”ARC.” Where have you grown? Where do you need to continue to grow?</a:t>
            </a:r>
          </a:p>
        </p:txBody>
      </p:sp>
    </p:spTree>
    <p:extLst>
      <p:ext uri="{BB962C8B-B14F-4D97-AF65-F5344CB8AC3E}">
        <p14:creationId xmlns:p14="http://schemas.microsoft.com/office/powerpoint/2010/main" val="372618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6F62DBFC-9F16-364B-B0F0-7776EA0EDD41}"/>
              </a:ext>
            </a:extLst>
          </p:cNvPr>
          <p:cNvPicPr>
            <a:picLocks noChangeAspect="1"/>
          </p:cNvPicPr>
          <p:nvPr/>
        </p:nvPicPr>
        <p:blipFill>
          <a:blip r:embed="rId2"/>
          <a:stretch>
            <a:fillRect/>
          </a:stretch>
        </p:blipFill>
        <p:spPr>
          <a:xfrm>
            <a:off x="3581399" y="1841590"/>
            <a:ext cx="5029202" cy="3405188"/>
          </a:xfrm>
          <a:prstGeom prst="rect">
            <a:avLst/>
          </a:prstGeom>
        </p:spPr>
      </p:pic>
    </p:spTree>
    <p:extLst>
      <p:ext uri="{BB962C8B-B14F-4D97-AF65-F5344CB8AC3E}">
        <p14:creationId xmlns:p14="http://schemas.microsoft.com/office/powerpoint/2010/main" val="242820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C049B-7C39-E04D-AD6C-B1B0B7CBDD82}"/>
              </a:ext>
            </a:extLst>
          </p:cNvPr>
          <p:cNvSpPr>
            <a:spLocks noGrp="1"/>
          </p:cNvSpPr>
          <p:nvPr>
            <p:ph type="title"/>
          </p:nvPr>
        </p:nvSpPr>
        <p:spPr>
          <a:xfrm>
            <a:off x="7331384" y="679731"/>
            <a:ext cx="4171994" cy="3736540"/>
          </a:xfrm>
        </p:spPr>
        <p:txBody>
          <a:bodyPr vert="horz" lIns="91440" tIns="45720" rIns="91440" bIns="45720" rtlCol="0" anchor="b">
            <a:normAutofit/>
          </a:bodyPr>
          <a:lstStyle/>
          <a:p>
            <a:br>
              <a:rPr lang="en-US" sz="3300" b="1"/>
            </a:br>
            <a:r>
              <a:rPr lang="en-US" sz="3300" b="1"/>
              <a:t>Chapter 10: Reconsidering Racial Reconciliation in the Age of Black Lives Matter (pp. 172-191) </a:t>
            </a:r>
            <a:br>
              <a:rPr lang="en-US" sz="3300" b="1"/>
            </a:br>
            <a:endParaRPr lang="en-US" sz="3300" b="1"/>
          </a:p>
        </p:txBody>
      </p:sp>
      <p:pic>
        <p:nvPicPr>
          <p:cNvPr id="5" name="Content Placeholder 4" descr="A sign in front of a crowd&#10;&#10;Description automatically generated">
            <a:extLst>
              <a:ext uri="{FF2B5EF4-FFF2-40B4-BE49-F238E27FC236}">
                <a16:creationId xmlns:a16="http://schemas.microsoft.com/office/drawing/2014/main" id="{8DF2F3E2-21A2-5240-8DEC-9D9A75AFE1A0}"/>
              </a:ext>
            </a:extLst>
          </p:cNvPr>
          <p:cNvPicPr>
            <a:picLocks noGrp="1" noChangeAspect="1"/>
          </p:cNvPicPr>
          <p:nvPr>
            <p:ph idx="1"/>
          </p:nvPr>
        </p:nvPicPr>
        <p:blipFill rotWithShape="1">
          <a:blip r:embed="rId2"/>
          <a:srcRect l="424" r="-1" b="-1"/>
          <a:stretch/>
        </p:blipFill>
        <p:spPr>
          <a:xfrm>
            <a:off x="942597" y="556118"/>
            <a:ext cx="5608830" cy="5632704"/>
          </a:xfrm>
          <a:prstGeom prst="rect">
            <a:avLst/>
          </a:prstGeom>
        </p:spPr>
      </p:pic>
    </p:spTree>
    <p:extLst>
      <p:ext uri="{BB962C8B-B14F-4D97-AF65-F5344CB8AC3E}">
        <p14:creationId xmlns:p14="http://schemas.microsoft.com/office/powerpoint/2010/main" val="256748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D7CD-0CCE-6E40-B43E-2B211C0738C2}"/>
              </a:ext>
            </a:extLst>
          </p:cNvPr>
          <p:cNvSpPr>
            <a:spLocks noGrp="1"/>
          </p:cNvSpPr>
          <p:nvPr>
            <p:ph type="title"/>
          </p:nvPr>
        </p:nvSpPr>
        <p:spPr/>
        <p:txBody>
          <a:bodyPr/>
          <a:lstStyle/>
          <a:p>
            <a:pPr algn="ctr"/>
            <a:r>
              <a:rPr lang="en-US" b="1" dirty="0"/>
              <a:t>Do you agree or disagree?</a:t>
            </a:r>
          </a:p>
        </p:txBody>
      </p:sp>
      <p:sp>
        <p:nvSpPr>
          <p:cNvPr id="3" name="Content Placeholder 2">
            <a:extLst>
              <a:ext uri="{FF2B5EF4-FFF2-40B4-BE49-F238E27FC236}">
                <a16:creationId xmlns:a16="http://schemas.microsoft.com/office/drawing/2014/main" id="{27A7B252-C7ED-6941-BC94-3D46047ECBF2}"/>
              </a:ext>
            </a:extLst>
          </p:cNvPr>
          <p:cNvSpPr>
            <a:spLocks noGrp="1"/>
          </p:cNvSpPr>
          <p:nvPr>
            <p:ph idx="1"/>
          </p:nvPr>
        </p:nvSpPr>
        <p:spPr/>
        <p:txBody>
          <a:bodyPr/>
          <a:lstStyle/>
          <a:p>
            <a:pPr algn="ctr"/>
            <a:r>
              <a:rPr lang="en-US" sz="4000" b="1" dirty="0" err="1">
                <a:latin typeface="Apple Symbols" panose="02000000000000000000" pitchFamily="2" charset="-79"/>
                <a:ea typeface="Apple Symbols" panose="02000000000000000000" pitchFamily="2" charset="-79"/>
                <a:cs typeface="Apple Symbols" panose="02000000000000000000" pitchFamily="2" charset="-79"/>
              </a:rPr>
              <a:t>Tisby</a:t>
            </a:r>
            <a:r>
              <a:rPr lang="en-US" sz="4000" b="1" dirty="0">
                <a:latin typeface="Apple Symbols" panose="02000000000000000000" pitchFamily="2" charset="-79"/>
                <a:ea typeface="Apple Symbols" panose="02000000000000000000" pitchFamily="2" charset="-79"/>
                <a:cs typeface="Apple Symbols" panose="02000000000000000000" pitchFamily="2" charset="-79"/>
              </a:rPr>
              <a:t> concludes this chapter on “racial reconciliation” with the note that “centuries of racism in the American church cannot be overcome by ‘pious irrelevancies and sanctimonious trivialities’ that ignore the deep social, political, and cultural divides that persist across the color line” (p. 191). </a:t>
            </a:r>
          </a:p>
          <a:p>
            <a:endParaRPr lang="en-US" dirty="0"/>
          </a:p>
        </p:txBody>
      </p:sp>
    </p:spTree>
    <p:extLst>
      <p:ext uri="{BB962C8B-B14F-4D97-AF65-F5344CB8AC3E}">
        <p14:creationId xmlns:p14="http://schemas.microsoft.com/office/powerpoint/2010/main" val="429003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D7CD-0CCE-6E40-B43E-2B211C0738C2}"/>
              </a:ext>
            </a:extLst>
          </p:cNvPr>
          <p:cNvSpPr>
            <a:spLocks noGrp="1"/>
          </p:cNvSpPr>
          <p:nvPr>
            <p:ph type="title"/>
          </p:nvPr>
        </p:nvSpPr>
        <p:spPr/>
        <p:txBody>
          <a:bodyPr/>
          <a:lstStyle/>
          <a:p>
            <a:pPr algn="ctr"/>
            <a:r>
              <a:rPr lang="en-US" b="1" dirty="0"/>
              <a:t>Do you agree or disagree?</a:t>
            </a:r>
          </a:p>
        </p:txBody>
      </p:sp>
      <p:sp>
        <p:nvSpPr>
          <p:cNvPr id="3" name="Content Placeholder 2">
            <a:extLst>
              <a:ext uri="{FF2B5EF4-FFF2-40B4-BE49-F238E27FC236}">
                <a16:creationId xmlns:a16="http://schemas.microsoft.com/office/drawing/2014/main" id="{27A7B252-C7ED-6941-BC94-3D46047ECBF2}"/>
              </a:ext>
            </a:extLst>
          </p:cNvPr>
          <p:cNvSpPr>
            <a:spLocks noGrp="1"/>
          </p:cNvSpPr>
          <p:nvPr>
            <p:ph idx="1"/>
          </p:nvPr>
        </p:nvSpPr>
        <p:spPr/>
        <p:txBody>
          <a:bodyPr/>
          <a:lstStyle/>
          <a:p>
            <a:endParaRPr lang="en-US" dirty="0"/>
          </a:p>
          <a:p>
            <a:r>
              <a:rPr lang="en-US" sz="4000" dirty="0" err="1"/>
              <a:t>Tisby</a:t>
            </a:r>
            <a:r>
              <a:rPr lang="en-US" sz="4000" dirty="0"/>
              <a:t> concludes that “those supposedly most equipped for reconciliation [evangelicals] do not see the need for it” (p. 184).”</a:t>
            </a:r>
          </a:p>
        </p:txBody>
      </p:sp>
    </p:spTree>
    <p:extLst>
      <p:ext uri="{BB962C8B-B14F-4D97-AF65-F5344CB8AC3E}">
        <p14:creationId xmlns:p14="http://schemas.microsoft.com/office/powerpoint/2010/main" val="383657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121A-11D3-5E47-BEAE-AEB35F056B84}"/>
              </a:ext>
            </a:extLst>
          </p:cNvPr>
          <p:cNvSpPr>
            <a:spLocks noGrp="1"/>
          </p:cNvSpPr>
          <p:nvPr>
            <p:ph type="title"/>
          </p:nvPr>
        </p:nvSpPr>
        <p:spPr/>
        <p:txBody>
          <a:bodyPr/>
          <a:lstStyle/>
          <a:p>
            <a:pPr algn="ctr"/>
            <a:r>
              <a:rPr lang="en-US" dirty="0"/>
              <a:t> Chapter 10 Discussion Question</a:t>
            </a:r>
          </a:p>
        </p:txBody>
      </p:sp>
      <p:sp>
        <p:nvSpPr>
          <p:cNvPr id="3" name="Content Placeholder 2">
            <a:extLst>
              <a:ext uri="{FF2B5EF4-FFF2-40B4-BE49-F238E27FC236}">
                <a16:creationId xmlns:a16="http://schemas.microsoft.com/office/drawing/2014/main" id="{E15CDFB1-EF18-C145-B059-7382189DDD6E}"/>
              </a:ext>
            </a:extLst>
          </p:cNvPr>
          <p:cNvSpPr>
            <a:spLocks noGrp="1"/>
          </p:cNvSpPr>
          <p:nvPr>
            <p:ph idx="1"/>
          </p:nvPr>
        </p:nvSpPr>
        <p:spPr/>
        <p:txBody>
          <a:bodyPr/>
          <a:lstStyle/>
          <a:p>
            <a:endParaRPr lang="en-US" sz="3600" dirty="0"/>
          </a:p>
          <a:p>
            <a:r>
              <a:rPr lang="en-US" sz="3600" dirty="0" err="1"/>
              <a:t>Tisby</a:t>
            </a:r>
            <a:r>
              <a:rPr lang="en-US" sz="3600" dirty="0"/>
              <a:t> argues that the Church must undertake “bold, costly actions” to move away from complicity and compromise with racism, so as to move towards courageous racial justice. Where have you witnessed the seeds of change with which you could join? </a:t>
            </a:r>
          </a:p>
          <a:p>
            <a:pPr marL="0" indent="0">
              <a:buNone/>
            </a:pPr>
            <a:endParaRPr lang="en-US" dirty="0"/>
          </a:p>
        </p:txBody>
      </p:sp>
    </p:spTree>
    <p:extLst>
      <p:ext uri="{BB962C8B-B14F-4D97-AF65-F5344CB8AC3E}">
        <p14:creationId xmlns:p14="http://schemas.microsoft.com/office/powerpoint/2010/main" val="188453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079F42-5C7A-44DD-9E9F-A34795A48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9091" y="0"/>
            <a:ext cx="114729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6">
            <a:extLst>
              <a:ext uri="{FF2B5EF4-FFF2-40B4-BE49-F238E27FC236}">
                <a16:creationId xmlns:a16="http://schemas.microsoft.com/office/drawing/2014/main" id="{09777E15-6D68-4808-AD20-82EA7377F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3285"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CE79CAD8-9F7F-4756-BD12-8463CA4C6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6" name="Rectangle 15">
            <a:extLst>
              <a:ext uri="{FF2B5EF4-FFF2-40B4-BE49-F238E27FC236}">
                <a16:creationId xmlns:a16="http://schemas.microsoft.com/office/drawing/2014/main" id="{A9923A21-5790-4667-B5C7-ADA793B49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448" y="643466"/>
            <a:ext cx="9600802" cy="557106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treet sign&#10;&#10;Description automatically generated">
            <a:extLst>
              <a:ext uri="{FF2B5EF4-FFF2-40B4-BE49-F238E27FC236}">
                <a16:creationId xmlns:a16="http://schemas.microsoft.com/office/drawing/2014/main" id="{412FA726-7801-D549-A159-633BEB484028}"/>
              </a:ext>
            </a:extLst>
          </p:cNvPr>
          <p:cNvPicPr>
            <a:picLocks noChangeAspect="1"/>
          </p:cNvPicPr>
          <p:nvPr/>
        </p:nvPicPr>
        <p:blipFill>
          <a:blip r:embed="rId2"/>
          <a:stretch>
            <a:fillRect/>
          </a:stretch>
        </p:blipFill>
        <p:spPr>
          <a:xfrm>
            <a:off x="2358513" y="965199"/>
            <a:ext cx="8212668" cy="4927601"/>
          </a:xfrm>
          <a:prstGeom prst="rect">
            <a:avLst/>
          </a:prstGeom>
        </p:spPr>
      </p:pic>
    </p:spTree>
    <p:extLst>
      <p:ext uri="{BB962C8B-B14F-4D97-AF65-F5344CB8AC3E}">
        <p14:creationId xmlns:p14="http://schemas.microsoft.com/office/powerpoint/2010/main" val="309968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6D7AFE5-DBB2-F841-BAD2-F6BBF58A8048}"/>
              </a:ext>
            </a:extLst>
          </p:cNvPr>
          <p:cNvSpPr>
            <a:spLocks noGrp="1"/>
          </p:cNvSpPr>
          <p:nvPr>
            <p:ph type="title"/>
          </p:nvPr>
        </p:nvSpPr>
        <p:spPr>
          <a:xfrm>
            <a:off x="8163339" y="159026"/>
            <a:ext cx="3266661" cy="1496038"/>
          </a:xfrm>
        </p:spPr>
        <p:txBody>
          <a:bodyPr anchor="b">
            <a:normAutofit/>
          </a:bodyPr>
          <a:lstStyle/>
          <a:p>
            <a:r>
              <a:rPr lang="en-US" sz="2400" dirty="0">
                <a:solidFill>
                  <a:schemeClr val="accent1"/>
                </a:solidFill>
              </a:rPr>
              <a:t>Chapter 11: The Fierce Urgency of Now </a:t>
            </a:r>
            <a:br>
              <a:rPr lang="en-US" sz="1900" dirty="0">
                <a:solidFill>
                  <a:schemeClr val="accent1"/>
                </a:solidFill>
              </a:rPr>
            </a:br>
            <a:endParaRPr lang="en-US" sz="1900" dirty="0">
              <a:solidFill>
                <a:schemeClr val="accent1"/>
              </a:solidFill>
            </a:endParaRPr>
          </a:p>
        </p:txBody>
      </p:sp>
      <p:pic>
        <p:nvPicPr>
          <p:cNvPr id="5" name="Picture 4" descr="Text&#10;&#10;Description automatically generated">
            <a:extLst>
              <a:ext uri="{FF2B5EF4-FFF2-40B4-BE49-F238E27FC236}">
                <a16:creationId xmlns:a16="http://schemas.microsoft.com/office/drawing/2014/main" id="{F6ACB4E5-647E-9E4E-A46C-CB1E3F6AC2C8}"/>
              </a:ext>
            </a:extLst>
          </p:cNvPr>
          <p:cNvPicPr>
            <a:picLocks noChangeAspect="1"/>
          </p:cNvPicPr>
          <p:nvPr/>
        </p:nvPicPr>
        <p:blipFill>
          <a:blip r:embed="rId2"/>
          <a:stretch>
            <a:fillRect/>
          </a:stretch>
        </p:blipFill>
        <p:spPr>
          <a:xfrm>
            <a:off x="926927" y="1620726"/>
            <a:ext cx="5978273" cy="3305866"/>
          </a:xfrm>
          <a:prstGeom prst="rect">
            <a:avLst/>
          </a:prstGeom>
        </p:spPr>
      </p:pic>
      <p:sp>
        <p:nvSpPr>
          <p:cNvPr id="3" name="Content Placeholder 2">
            <a:extLst>
              <a:ext uri="{FF2B5EF4-FFF2-40B4-BE49-F238E27FC236}">
                <a16:creationId xmlns:a16="http://schemas.microsoft.com/office/drawing/2014/main" id="{432B79CB-F313-894C-A78B-CB723ADBA5F5}"/>
              </a:ext>
            </a:extLst>
          </p:cNvPr>
          <p:cNvSpPr>
            <a:spLocks noGrp="1"/>
          </p:cNvSpPr>
          <p:nvPr>
            <p:ph idx="1"/>
          </p:nvPr>
        </p:nvSpPr>
        <p:spPr>
          <a:xfrm>
            <a:off x="8339328" y="1655065"/>
            <a:ext cx="3090672" cy="4224528"/>
          </a:xfrm>
        </p:spPr>
        <p:txBody>
          <a:bodyPr>
            <a:normAutofit/>
          </a:bodyPr>
          <a:lstStyle/>
          <a:p>
            <a:endParaRPr lang="en-US" sz="1600" dirty="0">
              <a:solidFill>
                <a:schemeClr val="bg1"/>
              </a:solidFill>
            </a:endParaRPr>
          </a:p>
          <a:p>
            <a:r>
              <a:rPr lang="en-US" sz="3200" dirty="0">
                <a:solidFill>
                  <a:schemeClr val="bg1"/>
                </a:solidFill>
              </a:rPr>
              <a:t>What does this quote mean to you?</a:t>
            </a:r>
          </a:p>
        </p:txBody>
      </p:sp>
    </p:spTree>
    <p:extLst>
      <p:ext uri="{BB962C8B-B14F-4D97-AF65-F5344CB8AC3E}">
        <p14:creationId xmlns:p14="http://schemas.microsoft.com/office/powerpoint/2010/main" val="200741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EA46-78FE-324E-A184-E2CEFB775978}"/>
              </a:ext>
            </a:extLst>
          </p:cNvPr>
          <p:cNvSpPr>
            <a:spLocks noGrp="1"/>
          </p:cNvSpPr>
          <p:nvPr>
            <p:ph type="title"/>
          </p:nvPr>
        </p:nvSpPr>
        <p:spPr/>
        <p:txBody>
          <a:bodyPr/>
          <a:lstStyle/>
          <a:p>
            <a:pPr algn="ctr"/>
            <a:r>
              <a:rPr lang="en-US" dirty="0"/>
              <a:t>THOUGHTS???</a:t>
            </a:r>
          </a:p>
        </p:txBody>
      </p:sp>
      <p:sp>
        <p:nvSpPr>
          <p:cNvPr id="3" name="Content Placeholder 2">
            <a:extLst>
              <a:ext uri="{FF2B5EF4-FFF2-40B4-BE49-F238E27FC236}">
                <a16:creationId xmlns:a16="http://schemas.microsoft.com/office/drawing/2014/main" id="{8165AB8F-7C7F-BE41-96C1-15793F87D33F}"/>
              </a:ext>
            </a:extLst>
          </p:cNvPr>
          <p:cNvSpPr>
            <a:spLocks noGrp="1"/>
          </p:cNvSpPr>
          <p:nvPr>
            <p:ph idx="1"/>
          </p:nvPr>
        </p:nvSpPr>
        <p:spPr/>
        <p:txBody>
          <a:bodyPr>
            <a:normAutofit/>
          </a:bodyPr>
          <a:lstStyle/>
          <a:p>
            <a:r>
              <a:rPr lang="en-US" sz="3200" dirty="0" err="1"/>
              <a:t>Tisby</a:t>
            </a:r>
            <a:r>
              <a:rPr lang="en-US" sz="3200" dirty="0"/>
              <a:t> adds, “much of the American church has not yet considered racism to be a serious enough sin to interrupt their regularly scheduled worship, at least not much beyond conversations and symbolic gestures, to repair the relationship” (199).</a:t>
            </a:r>
          </a:p>
        </p:txBody>
      </p:sp>
    </p:spTree>
    <p:extLst>
      <p:ext uri="{BB962C8B-B14F-4D97-AF65-F5344CB8AC3E}">
        <p14:creationId xmlns:p14="http://schemas.microsoft.com/office/powerpoint/2010/main" val="386062515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12</TotalTime>
  <Words>266</Words>
  <Application>Microsoft Macintosh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Apple Symbols</vt:lpstr>
      <vt:lpstr>Arial</vt:lpstr>
      <vt:lpstr>Gill Sans MT</vt:lpstr>
      <vt:lpstr>Impact</vt:lpstr>
      <vt:lpstr>Badge</vt:lpstr>
      <vt:lpstr>PowerPoint Presentation</vt:lpstr>
      <vt:lpstr>PowerPoint Presentation</vt:lpstr>
      <vt:lpstr> Chapter 10: Reconsidering Racial Reconciliation in the Age of Black Lives Matter (pp. 172-191)  </vt:lpstr>
      <vt:lpstr>Do you agree or disagree?</vt:lpstr>
      <vt:lpstr>Do you agree or disagree?</vt:lpstr>
      <vt:lpstr> Chapter 10 Discussion Question</vt:lpstr>
      <vt:lpstr>PowerPoint Presentation</vt:lpstr>
      <vt:lpstr>Chapter 11: The Fierce Urgency of Now  </vt:lpstr>
      <vt:lpstr>THOUGHTS???</vt:lpstr>
      <vt:lpstr>cHAPTER 11 dISCUSSION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cp:revision>
  <dcterms:created xsi:type="dcterms:W3CDTF">2020-11-08T02:42:04Z</dcterms:created>
  <dcterms:modified xsi:type="dcterms:W3CDTF">2020-11-08T02:54:18Z</dcterms:modified>
</cp:coreProperties>
</file>