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74" r:id="rId5"/>
    <p:sldId id="275" r:id="rId6"/>
    <p:sldId id="276" r:id="rId7"/>
    <p:sldId id="272" r:id="rId8"/>
    <p:sldId id="277" r:id="rId9"/>
    <p:sldId id="278" r:id="rId10"/>
    <p:sldId id="279" r:id="rId11"/>
    <p:sldId id="280" r:id="rId12"/>
    <p:sldId id="281" r:id="rId13"/>
    <p:sldId id="273" r:id="rId14"/>
    <p:sldId id="282" r:id="rId15"/>
    <p:sldId id="283"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71"/>
  </p:normalViewPr>
  <p:slideViewPr>
    <p:cSldViewPr snapToGrid="0" snapToObjects="1">
      <p:cViewPr varScale="1">
        <p:scale>
          <a:sx n="76" d="100"/>
          <a:sy n="76" d="100"/>
        </p:scale>
        <p:origin x="216"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8364-2837-0C4C-AC50-7D8F2D7C6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423E0C-A043-D04E-B913-8DFEE90466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E3BC20-4F7E-4747-8031-7E8BC125857D}"/>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5" name="Footer Placeholder 4">
            <a:extLst>
              <a:ext uri="{FF2B5EF4-FFF2-40B4-BE49-F238E27FC236}">
                <a16:creationId xmlns:a16="http://schemas.microsoft.com/office/drawing/2014/main" id="{EDD9E89A-FA32-2C4D-9364-2791423D9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5DE65-1991-ED48-B4C8-A4DF8D2E95FD}"/>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380405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59AB-2168-B649-8C86-709F8C9AD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2443AD-9537-B646-B597-1C2D00FF6A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B8666-8598-C841-9364-FD578519CC8C}"/>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5" name="Footer Placeholder 4">
            <a:extLst>
              <a:ext uri="{FF2B5EF4-FFF2-40B4-BE49-F238E27FC236}">
                <a16:creationId xmlns:a16="http://schemas.microsoft.com/office/drawing/2014/main" id="{A2FE045E-1018-5745-8627-674EDE40D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27401-66B8-0A48-ABFC-8689DD993923}"/>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109024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30D5B-1344-3043-AE63-78AC013840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A01830-7ED3-1B44-9B33-066E75B0DC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6721A-7377-6445-984E-DD201BF3A8CA}"/>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5" name="Footer Placeholder 4">
            <a:extLst>
              <a:ext uri="{FF2B5EF4-FFF2-40B4-BE49-F238E27FC236}">
                <a16:creationId xmlns:a16="http://schemas.microsoft.com/office/drawing/2014/main" id="{E5DD1886-4E60-6542-9092-23A09D7A8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ADAF4-73C0-9A4F-BD41-292F18F19837}"/>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332982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AF03-9067-1843-A90E-B793FBB4F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6A4E6-2445-1F49-B136-5D23D6A3B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5860-25C3-6E47-8212-8ECFBD31F453}"/>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5" name="Footer Placeholder 4">
            <a:extLst>
              <a:ext uri="{FF2B5EF4-FFF2-40B4-BE49-F238E27FC236}">
                <a16:creationId xmlns:a16="http://schemas.microsoft.com/office/drawing/2014/main" id="{28C1D818-894D-F14A-B907-C6F11A119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1A4EF-A8F5-A749-B562-9FA5E0811286}"/>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129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E7CB-B394-CE4C-98E5-561E00BC1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BD3AF-2ED7-FB4B-A058-BA62A97064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4A62E-55C1-B04F-89ED-C4658F85DE2E}"/>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5" name="Footer Placeholder 4">
            <a:extLst>
              <a:ext uri="{FF2B5EF4-FFF2-40B4-BE49-F238E27FC236}">
                <a16:creationId xmlns:a16="http://schemas.microsoft.com/office/drawing/2014/main" id="{E9CFB213-4692-634D-8D86-542435A47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50D0F-F4B0-4141-A589-A0CD9D0966AF}"/>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216571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1D32-122F-754A-B4C0-1ABF0ED25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C6ECB-6550-744C-A756-08BC17D3DD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4F8F9B-7305-9D49-80B1-26EDDB1BD8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B252EA-B214-9046-9387-B246B270BC67}"/>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6" name="Footer Placeholder 5">
            <a:extLst>
              <a:ext uri="{FF2B5EF4-FFF2-40B4-BE49-F238E27FC236}">
                <a16:creationId xmlns:a16="http://schemas.microsoft.com/office/drawing/2014/main" id="{4C7394A0-6CA8-114E-9E39-95FAB27AA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EAE27-CCF5-2745-91D2-2C5729E4156D}"/>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102962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9B98-3AAB-2747-BEDE-50893C0BDF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5CDD4-8090-714E-AA25-B6FBA51F3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4D41B-3B71-034A-A5A0-9BAD7281B2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ADE8B-0C92-004C-AE77-6FDD70164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72E03D-494C-2A40-BA9F-CC3F2B342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0CE18-DCB9-7247-BED6-E8C05E14ACA3}"/>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8" name="Footer Placeholder 7">
            <a:extLst>
              <a:ext uri="{FF2B5EF4-FFF2-40B4-BE49-F238E27FC236}">
                <a16:creationId xmlns:a16="http://schemas.microsoft.com/office/drawing/2014/main" id="{35B1780A-A1BC-4649-BB62-A7CAF4C26E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7B980F-5B00-3D47-B3F1-13CB28B79E00}"/>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402975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8C65-974A-9844-8087-D62190FF68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B57ADB-0685-224B-A7DF-53D30C9B25EF}"/>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4" name="Footer Placeholder 3">
            <a:extLst>
              <a:ext uri="{FF2B5EF4-FFF2-40B4-BE49-F238E27FC236}">
                <a16:creationId xmlns:a16="http://schemas.microsoft.com/office/drawing/2014/main" id="{1DC665AB-8CD7-B440-81B7-0C684B63F1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A880C9-792B-7743-99D8-B36740AAE9B3}"/>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340699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69AB44-A504-4943-A20D-F903538B9DE2}"/>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3" name="Footer Placeholder 2">
            <a:extLst>
              <a:ext uri="{FF2B5EF4-FFF2-40B4-BE49-F238E27FC236}">
                <a16:creationId xmlns:a16="http://schemas.microsoft.com/office/drawing/2014/main" id="{DDBA0F35-CB05-D448-A461-3A82B0E356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AAB4E9-532B-FB41-9B51-383DD077AE77}"/>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162965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F92B-A7B9-BC4E-AD8E-AF2C5C7D3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D1BB5-3262-3D4D-9148-678B7AF3D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EE118-2EFF-F14E-AF9D-17F22E2D3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9B586-040E-BF46-8FDB-973A108567B8}"/>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6" name="Footer Placeholder 5">
            <a:extLst>
              <a:ext uri="{FF2B5EF4-FFF2-40B4-BE49-F238E27FC236}">
                <a16:creationId xmlns:a16="http://schemas.microsoft.com/office/drawing/2014/main" id="{37E7F285-1664-F04A-8A09-10E98B842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AA2FD3-BA8C-E04A-9DCB-03E65343DBBF}"/>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288076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AC30-51DD-C940-85F9-4BBF40A27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E84D0-68EF-624D-AF4C-FE7562FAD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2AB047-9760-264A-81E1-53312996B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AEE8B-C4C2-794A-87C3-EC464E99F7C3}"/>
              </a:ext>
            </a:extLst>
          </p:cNvPr>
          <p:cNvSpPr>
            <a:spLocks noGrp="1"/>
          </p:cNvSpPr>
          <p:nvPr>
            <p:ph type="dt" sz="half" idx="10"/>
          </p:nvPr>
        </p:nvSpPr>
        <p:spPr/>
        <p:txBody>
          <a:bodyPr/>
          <a:lstStyle/>
          <a:p>
            <a:fld id="{37892703-4DC8-A444-82B1-A006B73E1892}" type="datetimeFigureOut">
              <a:rPr lang="en-US" smtClean="0"/>
              <a:t>10/25/20</a:t>
            </a:fld>
            <a:endParaRPr lang="en-US"/>
          </a:p>
        </p:txBody>
      </p:sp>
      <p:sp>
        <p:nvSpPr>
          <p:cNvPr id="6" name="Footer Placeholder 5">
            <a:extLst>
              <a:ext uri="{FF2B5EF4-FFF2-40B4-BE49-F238E27FC236}">
                <a16:creationId xmlns:a16="http://schemas.microsoft.com/office/drawing/2014/main" id="{139A508D-F5C6-7741-BA7E-4DC3B30B6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72A3-8682-DC46-9491-1239F5B98AE2}"/>
              </a:ext>
            </a:extLst>
          </p:cNvPr>
          <p:cNvSpPr>
            <a:spLocks noGrp="1"/>
          </p:cNvSpPr>
          <p:nvPr>
            <p:ph type="sldNum" sz="quarter" idx="12"/>
          </p:nvPr>
        </p:nvSpPr>
        <p:spPr/>
        <p:txBody>
          <a:bodyPr/>
          <a:lstStyle/>
          <a:p>
            <a:fld id="{63E5A429-79F0-A24C-92DC-9EC0805DC705}" type="slidenum">
              <a:rPr lang="en-US" smtClean="0"/>
              <a:t>‹#›</a:t>
            </a:fld>
            <a:endParaRPr lang="en-US"/>
          </a:p>
        </p:txBody>
      </p:sp>
    </p:spTree>
    <p:extLst>
      <p:ext uri="{BB962C8B-B14F-4D97-AF65-F5344CB8AC3E}">
        <p14:creationId xmlns:p14="http://schemas.microsoft.com/office/powerpoint/2010/main" val="24159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5FCB5-E65C-664B-8BE8-AA33F3FF3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5A303B-1F8F-5A44-91C6-A5D6DE947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45600-DD90-474C-AAF2-F9DFDB2CE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92703-4DC8-A444-82B1-A006B73E1892}" type="datetimeFigureOut">
              <a:rPr lang="en-US" smtClean="0"/>
              <a:t>10/25/20</a:t>
            </a:fld>
            <a:endParaRPr lang="en-US"/>
          </a:p>
        </p:txBody>
      </p:sp>
      <p:sp>
        <p:nvSpPr>
          <p:cNvPr id="5" name="Footer Placeholder 4">
            <a:extLst>
              <a:ext uri="{FF2B5EF4-FFF2-40B4-BE49-F238E27FC236}">
                <a16:creationId xmlns:a16="http://schemas.microsoft.com/office/drawing/2014/main" id="{CD534BD1-F1DA-F24F-BC52-CD7E1AAFD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C5D5BD-2205-8443-8F8D-C0CA91C29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5A429-79F0-A24C-92DC-9EC0805DC705}" type="slidenum">
              <a:rPr lang="en-US" smtClean="0"/>
              <a:t>‹#›</a:t>
            </a:fld>
            <a:endParaRPr lang="en-US"/>
          </a:p>
        </p:txBody>
      </p:sp>
    </p:spTree>
    <p:extLst>
      <p:ext uri="{BB962C8B-B14F-4D97-AF65-F5344CB8AC3E}">
        <p14:creationId xmlns:p14="http://schemas.microsoft.com/office/powerpoint/2010/main" val="151639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56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914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player, person, ball, soccer&#10;&#10;Description automatically generated">
            <a:extLst>
              <a:ext uri="{FF2B5EF4-FFF2-40B4-BE49-F238E27FC236}">
                <a16:creationId xmlns:a16="http://schemas.microsoft.com/office/drawing/2014/main" id="{CFEB43D2-ACDB-4643-AC30-CD8440393704}"/>
              </a:ext>
            </a:extLst>
          </p:cNvPr>
          <p:cNvPicPr>
            <a:picLocks noChangeAspect="1"/>
          </p:cNvPicPr>
          <p:nvPr/>
        </p:nvPicPr>
        <p:blipFill>
          <a:blip r:embed="rId3"/>
          <a:stretch>
            <a:fillRect/>
          </a:stretch>
        </p:blipFill>
        <p:spPr>
          <a:xfrm>
            <a:off x="4264094" y="1176793"/>
            <a:ext cx="3406719" cy="4548146"/>
          </a:xfrm>
          <a:prstGeom prst="rect">
            <a:avLst/>
          </a:prstGeom>
        </p:spPr>
      </p:pic>
    </p:spTree>
    <p:extLst>
      <p:ext uri="{BB962C8B-B14F-4D97-AF65-F5344CB8AC3E}">
        <p14:creationId xmlns:p14="http://schemas.microsoft.com/office/powerpoint/2010/main" val="340041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0" y="515619"/>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person, player, game&#10;&#10;Description automatically generated">
            <a:extLst>
              <a:ext uri="{FF2B5EF4-FFF2-40B4-BE49-F238E27FC236}">
                <a16:creationId xmlns:a16="http://schemas.microsoft.com/office/drawing/2014/main" id="{356A1F29-6F94-CD44-A4EC-F62466B91B79}"/>
              </a:ext>
            </a:extLst>
          </p:cNvPr>
          <p:cNvPicPr>
            <a:picLocks noChangeAspect="1"/>
          </p:cNvPicPr>
          <p:nvPr/>
        </p:nvPicPr>
        <p:blipFill>
          <a:blip r:embed="rId2">
            <a:duotone>
              <a:prstClr val="black"/>
              <a:prstClr val="white"/>
            </a:duotone>
          </a:blip>
          <a:stretch>
            <a:fillRect/>
          </a:stretch>
        </p:blipFill>
        <p:spPr>
          <a:xfrm>
            <a:off x="2061113" y="965201"/>
            <a:ext cx="8799285" cy="4927600"/>
          </a:xfrm>
          <a:prstGeom prst="rect">
            <a:avLst/>
          </a:prstGeom>
        </p:spPr>
      </p:pic>
    </p:spTree>
    <p:extLst>
      <p:ext uri="{BB962C8B-B14F-4D97-AF65-F5344CB8AC3E}">
        <p14:creationId xmlns:p14="http://schemas.microsoft.com/office/powerpoint/2010/main" val="40514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F767-130A-9645-A5DB-9D808A8E8D52}"/>
              </a:ext>
            </a:extLst>
          </p:cNvPr>
          <p:cNvSpPr>
            <a:spLocks noGrp="1"/>
          </p:cNvSpPr>
          <p:nvPr>
            <p:ph type="title"/>
          </p:nvPr>
        </p:nvSpPr>
        <p:spPr/>
        <p:txBody>
          <a:bodyPr/>
          <a:lstStyle/>
          <a:p>
            <a:pPr algn="ctr"/>
            <a:r>
              <a:rPr lang="en-US" b="1" dirty="0"/>
              <a:t>Chapter 8 DQ</a:t>
            </a:r>
          </a:p>
        </p:txBody>
      </p:sp>
      <p:sp>
        <p:nvSpPr>
          <p:cNvPr id="3" name="Content Placeholder 2">
            <a:extLst>
              <a:ext uri="{FF2B5EF4-FFF2-40B4-BE49-F238E27FC236}">
                <a16:creationId xmlns:a16="http://schemas.microsoft.com/office/drawing/2014/main" id="{3662AB7B-7C4C-1344-8810-71205C8D786F}"/>
              </a:ext>
            </a:extLst>
          </p:cNvPr>
          <p:cNvSpPr>
            <a:spLocks noGrp="1"/>
          </p:cNvSpPr>
          <p:nvPr>
            <p:ph idx="1"/>
          </p:nvPr>
        </p:nvSpPr>
        <p:spPr/>
        <p:txBody>
          <a:bodyPr>
            <a:normAutofit/>
          </a:bodyPr>
          <a:lstStyle/>
          <a:p>
            <a:pPr marL="0" indent="0">
              <a:buNone/>
            </a:pPr>
            <a:endParaRPr lang="en-US" sz="3600" dirty="0"/>
          </a:p>
          <a:p>
            <a:pPr marL="0" indent="0">
              <a:buNone/>
            </a:pPr>
            <a:r>
              <a:rPr lang="en-US" sz="3600" b="1" dirty="0"/>
              <a:t>Riots, and protest are viewed differently depending on one’s perspective. How can we learn to empathize with others who hold different views, instead of forcing our view to reign supreme?</a:t>
            </a:r>
          </a:p>
        </p:txBody>
      </p:sp>
    </p:spTree>
    <p:extLst>
      <p:ext uri="{BB962C8B-B14F-4D97-AF65-F5344CB8AC3E}">
        <p14:creationId xmlns:p14="http://schemas.microsoft.com/office/powerpoint/2010/main" val="707783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45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BD1FD6-4C0C-E146-8834-6756C85E096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Chapter 9: Organizing the Religious Right at the end of the Twentieth Century (pp. 152-171)</a:t>
            </a:r>
          </a:p>
        </p:txBody>
      </p:sp>
      <p:sp>
        <p:nvSpPr>
          <p:cNvPr id="5" name="Content Placeholder 4">
            <a:extLst>
              <a:ext uri="{FF2B5EF4-FFF2-40B4-BE49-F238E27FC236}">
                <a16:creationId xmlns:a16="http://schemas.microsoft.com/office/drawing/2014/main" id="{8DFA696E-C3A1-7A46-AAAB-B77D565E1D5F}"/>
              </a:ext>
            </a:extLst>
          </p:cNvPr>
          <p:cNvSpPr>
            <a:spLocks noGrp="1"/>
          </p:cNvSpPr>
          <p:nvPr>
            <p:ph idx="1"/>
          </p:nvPr>
        </p:nvSpPr>
        <p:spPr>
          <a:xfrm>
            <a:off x="1179226" y="2573867"/>
            <a:ext cx="10174574" cy="3603095"/>
          </a:xfrm>
        </p:spPr>
        <p:txBody>
          <a:bodyPr>
            <a:normAutofit fontScale="92500" lnSpcReduction="10000"/>
          </a:bodyPr>
          <a:lstStyle/>
          <a:p>
            <a:pPr marL="0" indent="0">
              <a:buNone/>
            </a:pPr>
            <a:r>
              <a:rPr lang="en-US" sz="3600" dirty="0"/>
              <a:t>“After more than three centuries of deliberate, systematic race-based exclusion, the political system that had intentionally disenfranchised black people continued to do so, yet in less overt ways. Simply by allowing the political system to work as it was designed—to grant advantages to white people and to put people of color at various disadvantages—many well-meaning Christians were complicit in racism (p. 171).”</a:t>
            </a:r>
          </a:p>
        </p:txBody>
      </p:sp>
    </p:spTree>
    <p:extLst>
      <p:ext uri="{BB962C8B-B14F-4D97-AF65-F5344CB8AC3E}">
        <p14:creationId xmlns:p14="http://schemas.microsoft.com/office/powerpoint/2010/main" val="109517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586C-225F-F24D-86C3-D212BF42C887}"/>
              </a:ext>
            </a:extLst>
          </p:cNvPr>
          <p:cNvSpPr>
            <a:spLocks noGrp="1"/>
          </p:cNvSpPr>
          <p:nvPr>
            <p:ph type="title"/>
          </p:nvPr>
        </p:nvSpPr>
        <p:spPr/>
        <p:txBody>
          <a:bodyPr/>
          <a:lstStyle/>
          <a:p>
            <a:pPr algn="ctr"/>
            <a:r>
              <a:rPr lang="en-US" b="1" dirty="0"/>
              <a:t>Statement by the Alabama Clergymen</a:t>
            </a:r>
          </a:p>
        </p:txBody>
      </p:sp>
      <p:sp>
        <p:nvSpPr>
          <p:cNvPr id="3" name="Content Placeholder 2">
            <a:extLst>
              <a:ext uri="{FF2B5EF4-FFF2-40B4-BE49-F238E27FC236}">
                <a16:creationId xmlns:a16="http://schemas.microsoft.com/office/drawing/2014/main" id="{1C2479C7-861C-184B-AC62-C23E5EF6C73A}"/>
              </a:ext>
            </a:extLst>
          </p:cNvPr>
          <p:cNvSpPr>
            <a:spLocks noGrp="1"/>
          </p:cNvSpPr>
          <p:nvPr>
            <p:ph idx="1"/>
          </p:nvPr>
        </p:nvSpPr>
        <p:spPr/>
        <p:txBody>
          <a:bodyPr/>
          <a:lstStyle/>
          <a:p>
            <a:r>
              <a:rPr lang="en-US" dirty="0"/>
              <a:t>What are your thoughts?</a:t>
            </a:r>
          </a:p>
          <a:p>
            <a:r>
              <a:rPr lang="en-US" dirty="0"/>
              <a:t> Is this statement sensitive to opposing views?</a:t>
            </a:r>
          </a:p>
          <a:p>
            <a:r>
              <a:rPr lang="en-US" dirty="0"/>
              <a:t>Is this statement inclusive of the possible emotions, and attacks experienced by Black people during this time?</a:t>
            </a:r>
          </a:p>
          <a:p>
            <a:r>
              <a:rPr lang="en-US" dirty="0"/>
              <a:t>What could this statement have included to empathize with the plight of the oppressed?</a:t>
            </a:r>
          </a:p>
        </p:txBody>
      </p:sp>
    </p:spTree>
    <p:extLst>
      <p:ext uri="{BB962C8B-B14F-4D97-AF65-F5344CB8AC3E}">
        <p14:creationId xmlns:p14="http://schemas.microsoft.com/office/powerpoint/2010/main" val="292384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7962297-5789-724E-BF7A-3DDB4825A8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0467" y="643467"/>
            <a:ext cx="5571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26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5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BD1FD6-4C0C-E146-8834-6756C85E096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Chapter 7 Remembering the Complicity of the North (pp.111-129)</a:t>
            </a:r>
          </a:p>
        </p:txBody>
      </p:sp>
      <p:sp>
        <p:nvSpPr>
          <p:cNvPr id="3" name="Content Placeholder 2">
            <a:extLst>
              <a:ext uri="{FF2B5EF4-FFF2-40B4-BE49-F238E27FC236}">
                <a16:creationId xmlns:a16="http://schemas.microsoft.com/office/drawing/2014/main" id="{7611EA11-1AE5-374A-9108-35CEC766D2B0}"/>
              </a:ext>
            </a:extLst>
          </p:cNvPr>
          <p:cNvSpPr>
            <a:spLocks noGrp="1"/>
          </p:cNvSpPr>
          <p:nvPr>
            <p:ph idx="1"/>
          </p:nvPr>
        </p:nvSpPr>
        <p:spPr>
          <a:xfrm>
            <a:off x="1179226" y="3092970"/>
            <a:ext cx="9833548" cy="2693976"/>
          </a:xfrm>
        </p:spPr>
        <p:txBody>
          <a:bodyPr>
            <a:normAutofit/>
          </a:bodyPr>
          <a:lstStyle/>
          <a:p>
            <a:pPr marL="0" indent="0">
              <a:buNone/>
            </a:pPr>
            <a:r>
              <a:rPr lang="en-US" sz="3000" dirty="0">
                <a:solidFill>
                  <a:srgbClr val="000000"/>
                </a:solidFill>
              </a:rPr>
              <a:t>“Christians of the North [and the West and East coasts] have often been characterized as abolitionists, integrationists, and open-minded citizens who want all people to have a change at equality. Christians of the South, on the other hand, have been portrayed as uniformly racist, segregationist, and antidemocratic. The truth is far more complicated (p. 129).”</a:t>
            </a:r>
          </a:p>
        </p:txBody>
      </p:sp>
    </p:spTree>
    <p:extLst>
      <p:ext uri="{BB962C8B-B14F-4D97-AF65-F5344CB8AC3E}">
        <p14:creationId xmlns:p14="http://schemas.microsoft.com/office/powerpoint/2010/main" val="198049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BD1FD6-4C0C-E146-8834-6756C85E0962}"/>
              </a:ext>
            </a:extLst>
          </p:cNvPr>
          <p:cNvSpPr>
            <a:spLocks noGrp="1"/>
          </p:cNvSpPr>
          <p:nvPr>
            <p:ph type="title"/>
          </p:nvPr>
        </p:nvSpPr>
        <p:spPr>
          <a:xfrm>
            <a:off x="1179226" y="826680"/>
            <a:ext cx="9833548" cy="1325563"/>
          </a:xfrm>
        </p:spPr>
        <p:txBody>
          <a:bodyPr>
            <a:normAutofit/>
          </a:bodyPr>
          <a:lstStyle/>
          <a:p>
            <a:pPr algn="ctr"/>
            <a:r>
              <a:rPr lang="en-US" sz="4000" dirty="0" err="1">
                <a:solidFill>
                  <a:srgbClr val="FFFFFF"/>
                </a:solidFill>
              </a:rPr>
              <a:t>Tisby</a:t>
            </a:r>
            <a:r>
              <a:rPr lang="en-US" sz="4000" dirty="0">
                <a:solidFill>
                  <a:srgbClr val="FFFFFF"/>
                </a:solidFill>
              </a:rPr>
              <a:t> Adds…</a:t>
            </a:r>
          </a:p>
        </p:txBody>
      </p:sp>
      <p:sp>
        <p:nvSpPr>
          <p:cNvPr id="3" name="Content Placeholder 2">
            <a:extLst>
              <a:ext uri="{FF2B5EF4-FFF2-40B4-BE49-F238E27FC236}">
                <a16:creationId xmlns:a16="http://schemas.microsoft.com/office/drawing/2014/main" id="{7611EA11-1AE5-374A-9108-35CEC766D2B0}"/>
              </a:ext>
            </a:extLst>
          </p:cNvPr>
          <p:cNvSpPr>
            <a:spLocks noGrp="1"/>
          </p:cNvSpPr>
          <p:nvPr>
            <p:ph idx="1"/>
          </p:nvPr>
        </p:nvSpPr>
        <p:spPr>
          <a:xfrm>
            <a:off x="1179226" y="3092970"/>
            <a:ext cx="9833548" cy="2693976"/>
          </a:xfrm>
        </p:spPr>
        <p:txBody>
          <a:bodyPr>
            <a:normAutofit/>
          </a:bodyPr>
          <a:lstStyle/>
          <a:p>
            <a:pPr marL="0" indent="0">
              <a:buNone/>
            </a:pPr>
            <a:r>
              <a:rPr lang="en-US" sz="3000" dirty="0">
                <a:solidFill>
                  <a:srgbClr val="000000"/>
                </a:solidFill>
              </a:rPr>
              <a:t>“the very conspicuousness of white supremacy in the South has made it easier for racism in other parts of the country to exist in open obscurity.”</a:t>
            </a:r>
          </a:p>
        </p:txBody>
      </p:sp>
    </p:spTree>
    <p:extLst>
      <p:ext uri="{BB962C8B-B14F-4D97-AF65-F5344CB8AC3E}">
        <p14:creationId xmlns:p14="http://schemas.microsoft.com/office/powerpoint/2010/main" val="218024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F767-130A-9645-A5DB-9D808A8E8D52}"/>
              </a:ext>
            </a:extLst>
          </p:cNvPr>
          <p:cNvSpPr>
            <a:spLocks noGrp="1"/>
          </p:cNvSpPr>
          <p:nvPr>
            <p:ph type="title"/>
          </p:nvPr>
        </p:nvSpPr>
        <p:spPr/>
        <p:txBody>
          <a:bodyPr/>
          <a:lstStyle/>
          <a:p>
            <a:pPr algn="ctr"/>
            <a:r>
              <a:rPr lang="en-US" b="1" dirty="0"/>
              <a:t>Chapter 7 DQ</a:t>
            </a:r>
          </a:p>
        </p:txBody>
      </p:sp>
      <p:sp>
        <p:nvSpPr>
          <p:cNvPr id="3" name="Content Placeholder 2">
            <a:extLst>
              <a:ext uri="{FF2B5EF4-FFF2-40B4-BE49-F238E27FC236}">
                <a16:creationId xmlns:a16="http://schemas.microsoft.com/office/drawing/2014/main" id="{3662AB7B-7C4C-1344-8810-71205C8D786F}"/>
              </a:ext>
            </a:extLst>
          </p:cNvPr>
          <p:cNvSpPr>
            <a:spLocks noGrp="1"/>
          </p:cNvSpPr>
          <p:nvPr>
            <p:ph idx="1"/>
          </p:nvPr>
        </p:nvSpPr>
        <p:spPr/>
        <p:txBody>
          <a:bodyPr/>
          <a:lstStyle/>
          <a:p>
            <a:pPr marL="0" indent="0">
              <a:buNone/>
            </a:pPr>
            <a:endParaRPr lang="en-US" dirty="0"/>
          </a:p>
          <a:p>
            <a:pPr marL="0" indent="0">
              <a:buNone/>
            </a:pPr>
            <a:r>
              <a:rPr lang="en-US" sz="3600" b="1" dirty="0" err="1"/>
              <a:t>Tisby</a:t>
            </a:r>
            <a:r>
              <a:rPr lang="en-US" sz="3600" b="1" dirty="0"/>
              <a:t> discusses the “innocence” of the North (and all of the non-South) is, in part, an effort to challenge the “narratives” of “good” North and “evil” South. How does this reassessment of the historical record cause us to reassess our own “innocence” with regards to racism, inside and outside the church?</a:t>
            </a:r>
          </a:p>
        </p:txBody>
      </p:sp>
    </p:spTree>
    <p:extLst>
      <p:ext uri="{BB962C8B-B14F-4D97-AF65-F5344CB8AC3E}">
        <p14:creationId xmlns:p14="http://schemas.microsoft.com/office/powerpoint/2010/main" val="152921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817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BD1FD6-4C0C-E146-8834-6756C85E096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Chapter 8: Compromising with Racism during the Civil Rights Movement (pp. 130-151)</a:t>
            </a:r>
          </a:p>
        </p:txBody>
      </p:sp>
      <p:sp>
        <p:nvSpPr>
          <p:cNvPr id="5" name="Content Placeholder 4">
            <a:extLst>
              <a:ext uri="{FF2B5EF4-FFF2-40B4-BE49-F238E27FC236}">
                <a16:creationId xmlns:a16="http://schemas.microsoft.com/office/drawing/2014/main" id="{8DFA696E-C3A1-7A46-AAAB-B77D565E1D5F}"/>
              </a:ext>
            </a:extLst>
          </p:cNvPr>
          <p:cNvSpPr>
            <a:spLocks noGrp="1"/>
          </p:cNvSpPr>
          <p:nvPr>
            <p:ph idx="1"/>
          </p:nvPr>
        </p:nvSpPr>
        <p:spPr>
          <a:xfrm>
            <a:off x="1510748" y="2753935"/>
            <a:ext cx="9843052" cy="3423027"/>
          </a:xfrm>
        </p:spPr>
        <p:txBody>
          <a:bodyPr>
            <a:normAutofit/>
          </a:bodyPr>
          <a:lstStyle/>
          <a:p>
            <a:pPr marL="0" indent="0">
              <a:buNone/>
            </a:pPr>
            <a:endParaRPr lang="en-US" sz="3600" dirty="0"/>
          </a:p>
          <a:p>
            <a:r>
              <a:rPr lang="en-US" sz="3600" dirty="0"/>
              <a:t>Billy Graham argued, “the heart  of the problem of race is in loving our neighbor,” a continuation of a theology of early America of fighting racism “one friendship at a time” (pp. 134-135).</a:t>
            </a:r>
          </a:p>
        </p:txBody>
      </p:sp>
    </p:spTree>
    <p:extLst>
      <p:ext uri="{BB962C8B-B14F-4D97-AF65-F5344CB8AC3E}">
        <p14:creationId xmlns:p14="http://schemas.microsoft.com/office/powerpoint/2010/main" val="75126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BD1FD6-4C0C-E146-8834-6756C85E0962}"/>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Graham and King Difference…</a:t>
            </a:r>
          </a:p>
        </p:txBody>
      </p:sp>
      <p:sp>
        <p:nvSpPr>
          <p:cNvPr id="5" name="Content Placeholder 4">
            <a:extLst>
              <a:ext uri="{FF2B5EF4-FFF2-40B4-BE49-F238E27FC236}">
                <a16:creationId xmlns:a16="http://schemas.microsoft.com/office/drawing/2014/main" id="{8DFA696E-C3A1-7A46-AAAB-B77D565E1D5F}"/>
              </a:ext>
            </a:extLst>
          </p:cNvPr>
          <p:cNvSpPr>
            <a:spLocks noGrp="1"/>
          </p:cNvSpPr>
          <p:nvPr>
            <p:ph idx="1"/>
          </p:nvPr>
        </p:nvSpPr>
        <p:spPr>
          <a:xfrm>
            <a:off x="1510748" y="2753935"/>
            <a:ext cx="9843052" cy="3423027"/>
          </a:xfrm>
        </p:spPr>
        <p:txBody>
          <a:bodyPr>
            <a:normAutofit lnSpcReduction="10000"/>
          </a:bodyPr>
          <a:lstStyle/>
          <a:p>
            <a:pPr marL="0" indent="0">
              <a:buNone/>
            </a:pPr>
            <a:r>
              <a:rPr lang="en-US" sz="3200" b="1" dirty="0"/>
              <a:t>Graham’s view of the riots of the 1960’s</a:t>
            </a:r>
          </a:p>
          <a:p>
            <a:r>
              <a:rPr lang="en-US" sz="3200" dirty="0"/>
              <a:t>“the rioting, looting and crime in America have reached the point of anarchy and are a dress rehearsal for a revolution (pp.141-142).”</a:t>
            </a:r>
          </a:p>
          <a:p>
            <a:pPr marL="0" indent="0">
              <a:buNone/>
            </a:pPr>
            <a:r>
              <a:rPr lang="en-US" sz="3200" b="1" dirty="0"/>
              <a:t>King’s view of the riots of the 1960’s</a:t>
            </a:r>
          </a:p>
          <a:p>
            <a:r>
              <a:rPr lang="en-US" sz="3600" dirty="0"/>
              <a:t>“</a:t>
            </a:r>
            <a:r>
              <a:rPr lang="en-US" sz="3200" dirty="0"/>
              <a:t>we must view riots as the language of the unheard. (p.141).”</a:t>
            </a:r>
            <a:endParaRPr lang="en-US" sz="3600" dirty="0"/>
          </a:p>
        </p:txBody>
      </p:sp>
    </p:spTree>
    <p:extLst>
      <p:ext uri="{BB962C8B-B14F-4D97-AF65-F5344CB8AC3E}">
        <p14:creationId xmlns:p14="http://schemas.microsoft.com/office/powerpoint/2010/main" val="3913436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490</Words>
  <Application>Microsoft Macintosh PowerPoint</Application>
  <PresentationFormat>Widescreen</PresentationFormat>
  <Paragraphs>25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Chapter 7 Remembering the Complicity of the North (pp.111-129)</vt:lpstr>
      <vt:lpstr>Tisby Adds…</vt:lpstr>
      <vt:lpstr>Chapter 7 DQ</vt:lpstr>
      <vt:lpstr>PowerPoint Presentation</vt:lpstr>
      <vt:lpstr>Chapter 8: Compromising with Racism during the Civil Rights Movement (pp. 130-151)</vt:lpstr>
      <vt:lpstr>Graham and King Difference…</vt:lpstr>
      <vt:lpstr>PowerPoint Presentation</vt:lpstr>
      <vt:lpstr>PowerPoint Presentation</vt:lpstr>
      <vt:lpstr>Chapter 8 DQ</vt:lpstr>
      <vt:lpstr>PowerPoint Presentation</vt:lpstr>
      <vt:lpstr>Chapter 9: Organizing the Religious Right at the end of the Twentieth Century (pp. 152-171)</vt:lpstr>
      <vt:lpstr>Statement by the Alabama Clergymen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2020-10-26T01:37:47Z</dcterms:created>
  <dcterms:modified xsi:type="dcterms:W3CDTF">2020-10-26T02:38:58Z</dcterms:modified>
</cp:coreProperties>
</file>