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33"/>
  </p:normalViewPr>
  <p:slideViewPr>
    <p:cSldViewPr snapToGrid="0" snapToObjects="1">
      <p:cViewPr varScale="1">
        <p:scale>
          <a:sx n="76" d="100"/>
          <a:sy n="76" d="100"/>
        </p:scale>
        <p:origin x="216"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88BD-BC01-294F-8BC2-F16346593B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42B34-D70C-1A47-AF51-08EE3A24C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4482AB-54EF-4C40-9494-1E2DC6BF37BE}"/>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5" name="Footer Placeholder 4">
            <a:extLst>
              <a:ext uri="{FF2B5EF4-FFF2-40B4-BE49-F238E27FC236}">
                <a16:creationId xmlns:a16="http://schemas.microsoft.com/office/drawing/2014/main" id="{FC20FCCD-F40D-B640-A082-73411638A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066A4-7916-F745-BA63-B38018F41F11}"/>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263251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6D2B-BA49-754F-A144-D451A02DC3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4E41DE-23E6-7B46-A888-03C1D2BE68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59C05-A692-984F-9B8D-E63FF4361667}"/>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5" name="Footer Placeholder 4">
            <a:extLst>
              <a:ext uri="{FF2B5EF4-FFF2-40B4-BE49-F238E27FC236}">
                <a16:creationId xmlns:a16="http://schemas.microsoft.com/office/drawing/2014/main" id="{535BEFCE-D358-AD4B-8946-C71702C9F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D16E4-EE60-B444-9FC5-A101BAC84CFD}"/>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193108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7645FF-A60C-574E-A5E4-D3828C0AEF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40FE7-FECB-3C4D-AF95-C32C77C0D2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8F040-1500-1C4F-84B7-3FA6297ED4E3}"/>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5" name="Footer Placeholder 4">
            <a:extLst>
              <a:ext uri="{FF2B5EF4-FFF2-40B4-BE49-F238E27FC236}">
                <a16:creationId xmlns:a16="http://schemas.microsoft.com/office/drawing/2014/main" id="{AF88FCEB-6AFC-414A-882C-D95C8B3AD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B79B5-0D4D-8546-9A9A-A7E4BAFC59C0}"/>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126516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3F17-A5CC-5248-A950-6F50A2A2D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54C94-231A-C246-8163-D38C9F45C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13E42-4433-624C-BC4F-88C15EF4F32A}"/>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5" name="Footer Placeholder 4">
            <a:extLst>
              <a:ext uri="{FF2B5EF4-FFF2-40B4-BE49-F238E27FC236}">
                <a16:creationId xmlns:a16="http://schemas.microsoft.com/office/drawing/2014/main" id="{2446E6DD-EA16-1F46-B3C1-728B5CA91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0F8BB-ECCF-154E-B1DC-F71F36370AAB}"/>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412885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427E-27E3-7C4B-B73F-360DAD65C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21F68-9D7B-DE44-8891-2F2A025F21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5D03E-7A58-EE4E-9B74-5882AEAB8AB3}"/>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5" name="Footer Placeholder 4">
            <a:extLst>
              <a:ext uri="{FF2B5EF4-FFF2-40B4-BE49-F238E27FC236}">
                <a16:creationId xmlns:a16="http://schemas.microsoft.com/office/drawing/2014/main" id="{16138BFF-B24D-5647-9962-36537AACB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414E7-9EF4-1F49-97AC-AE7B40787F81}"/>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3037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BAA99-0DD1-8842-BDB5-ED9BDA60E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C6135-2F1B-9D4F-BC58-94966A166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26AF7-1CA8-334F-B2AE-2984FDB5C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680C29-D67C-2644-BF1B-BB289AB87A18}"/>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6" name="Footer Placeholder 5">
            <a:extLst>
              <a:ext uri="{FF2B5EF4-FFF2-40B4-BE49-F238E27FC236}">
                <a16:creationId xmlns:a16="http://schemas.microsoft.com/office/drawing/2014/main" id="{137905B8-941B-BF4D-8EF0-18B999D88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D3579-A11F-3F4B-84DE-D54120A34794}"/>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9300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26D5-FE83-7A4D-8C80-4EEFD9542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AAA17D-C8D9-D742-A521-039AC6FA0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51181-4C3D-B749-B416-AA91809481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DDF3F-433B-954F-BCF0-1C2E0ADB5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05D52-0829-6848-9D63-977CD0499D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15E754-2302-ED4C-BD6C-B21981E324AB}"/>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8" name="Footer Placeholder 7">
            <a:extLst>
              <a:ext uri="{FF2B5EF4-FFF2-40B4-BE49-F238E27FC236}">
                <a16:creationId xmlns:a16="http://schemas.microsoft.com/office/drawing/2014/main" id="{98C41075-25B6-B843-9DE5-FBAF713EE9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552C08-17F0-7248-B1B2-FED6DE5BF026}"/>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223825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841E-3D63-3B4B-A2BA-FE970CD000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4078BD-FD76-234B-A1EE-E84247E7CA8B}"/>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4" name="Footer Placeholder 3">
            <a:extLst>
              <a:ext uri="{FF2B5EF4-FFF2-40B4-BE49-F238E27FC236}">
                <a16:creationId xmlns:a16="http://schemas.microsoft.com/office/drawing/2014/main" id="{48DC97A2-F5A2-7A4A-A3DB-AB04A4CC11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FA42DB-DE5F-474A-9821-43341BC42608}"/>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189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387428-C583-6149-A5AB-E14AC92857FF}"/>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3" name="Footer Placeholder 2">
            <a:extLst>
              <a:ext uri="{FF2B5EF4-FFF2-40B4-BE49-F238E27FC236}">
                <a16:creationId xmlns:a16="http://schemas.microsoft.com/office/drawing/2014/main" id="{85514968-D7B8-1D41-AA78-6B7240B4DA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998FE8-17BF-7B42-9974-AF68E6AD5C6E}"/>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283959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F921-0066-E246-8843-67CB74712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7ED0D9-429D-0143-B35F-D1D0BB060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FEDA4-1E42-F24D-8978-820896850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CBBDBE-D592-3143-89DD-C77EF72B1AB3}"/>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6" name="Footer Placeholder 5">
            <a:extLst>
              <a:ext uri="{FF2B5EF4-FFF2-40B4-BE49-F238E27FC236}">
                <a16:creationId xmlns:a16="http://schemas.microsoft.com/office/drawing/2014/main" id="{D8381563-06AC-E946-B4AC-159039840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D99DB-7244-EE48-ADFC-D11B919BA648}"/>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81182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B52D-BDEC-9D4B-A738-20F5BF604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6B72F1-842A-4F4A-9DEC-F98201498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AE3931-3548-6749-90CD-E82B18F7A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7CBDCB-5D27-7043-920E-AA49742FF741}"/>
              </a:ext>
            </a:extLst>
          </p:cNvPr>
          <p:cNvSpPr>
            <a:spLocks noGrp="1"/>
          </p:cNvSpPr>
          <p:nvPr>
            <p:ph type="dt" sz="half" idx="10"/>
          </p:nvPr>
        </p:nvSpPr>
        <p:spPr/>
        <p:txBody>
          <a:bodyPr/>
          <a:lstStyle/>
          <a:p>
            <a:fld id="{67737919-76ED-364B-94BF-42BA9EA3C38B}" type="datetimeFigureOut">
              <a:rPr lang="en-US" smtClean="0"/>
              <a:t>9/27/20</a:t>
            </a:fld>
            <a:endParaRPr lang="en-US"/>
          </a:p>
        </p:txBody>
      </p:sp>
      <p:sp>
        <p:nvSpPr>
          <p:cNvPr id="6" name="Footer Placeholder 5">
            <a:extLst>
              <a:ext uri="{FF2B5EF4-FFF2-40B4-BE49-F238E27FC236}">
                <a16:creationId xmlns:a16="http://schemas.microsoft.com/office/drawing/2014/main" id="{A7B68F29-475C-674E-ABE6-24248E855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90EB7-A360-4C4F-B52D-FC531045A694}"/>
              </a:ext>
            </a:extLst>
          </p:cNvPr>
          <p:cNvSpPr>
            <a:spLocks noGrp="1"/>
          </p:cNvSpPr>
          <p:nvPr>
            <p:ph type="sldNum" sz="quarter" idx="12"/>
          </p:nvPr>
        </p:nvSpPr>
        <p:spPr/>
        <p:txBody>
          <a:bodyPr/>
          <a:lstStyle/>
          <a:p>
            <a:fld id="{AC487FEA-EDD8-E749-B0F3-0F7D39A96AFB}" type="slidenum">
              <a:rPr lang="en-US" smtClean="0"/>
              <a:t>‹#›</a:t>
            </a:fld>
            <a:endParaRPr lang="en-US"/>
          </a:p>
        </p:txBody>
      </p:sp>
    </p:spTree>
    <p:extLst>
      <p:ext uri="{BB962C8B-B14F-4D97-AF65-F5344CB8AC3E}">
        <p14:creationId xmlns:p14="http://schemas.microsoft.com/office/powerpoint/2010/main" val="238068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27611A-E412-9942-BD7D-537DF776D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B32090-AC19-4344-B137-37702D0C7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06C08-A9AB-7B46-AC86-78501B6D7B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37919-76ED-364B-94BF-42BA9EA3C38B}" type="datetimeFigureOut">
              <a:rPr lang="en-US" smtClean="0"/>
              <a:t>9/27/20</a:t>
            </a:fld>
            <a:endParaRPr lang="en-US"/>
          </a:p>
        </p:txBody>
      </p:sp>
      <p:sp>
        <p:nvSpPr>
          <p:cNvPr id="5" name="Footer Placeholder 4">
            <a:extLst>
              <a:ext uri="{FF2B5EF4-FFF2-40B4-BE49-F238E27FC236}">
                <a16:creationId xmlns:a16="http://schemas.microsoft.com/office/drawing/2014/main" id="{D49F7CE8-7163-8044-ACD3-ADB8EAD64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3BE9D9-F32F-564D-B907-FB0DA9FE9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87FEA-EDD8-E749-B0F3-0F7D39A96AFB}" type="slidenum">
              <a:rPr lang="en-US" smtClean="0"/>
              <a:t>‹#›</a:t>
            </a:fld>
            <a:endParaRPr lang="en-US"/>
          </a:p>
        </p:txBody>
      </p:sp>
    </p:spTree>
    <p:extLst>
      <p:ext uri="{BB962C8B-B14F-4D97-AF65-F5344CB8AC3E}">
        <p14:creationId xmlns:p14="http://schemas.microsoft.com/office/powerpoint/2010/main" val="2949878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in front of a building&#10;&#10;Description automatically generated">
            <a:extLst>
              <a:ext uri="{FF2B5EF4-FFF2-40B4-BE49-F238E27FC236}">
                <a16:creationId xmlns:a16="http://schemas.microsoft.com/office/drawing/2014/main" id="{BBBF056F-B148-E145-9707-93A1928C2F7D}"/>
              </a:ext>
            </a:extLst>
          </p:cNvPr>
          <p:cNvPicPr>
            <a:picLocks noChangeAspect="1"/>
          </p:cNvPicPr>
          <p:nvPr/>
        </p:nvPicPr>
        <p:blipFill>
          <a:blip r:embed="rId2"/>
          <a:stretch>
            <a:fillRect/>
          </a:stretch>
        </p:blipFill>
        <p:spPr>
          <a:xfrm>
            <a:off x="2572038" y="929817"/>
            <a:ext cx="7047923" cy="5279139"/>
          </a:xfrm>
          <a:prstGeom prst="rect">
            <a:avLst/>
          </a:prstGeom>
        </p:spPr>
      </p:pic>
    </p:spTree>
    <p:extLst>
      <p:ext uri="{BB962C8B-B14F-4D97-AF65-F5344CB8AC3E}">
        <p14:creationId xmlns:p14="http://schemas.microsoft.com/office/powerpoint/2010/main" val="594403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0844-9A97-AC46-A9D8-E81406E0FD4C}"/>
              </a:ext>
            </a:extLst>
          </p:cNvPr>
          <p:cNvSpPr>
            <a:spLocks noGrp="1"/>
          </p:cNvSpPr>
          <p:nvPr>
            <p:ph type="title"/>
          </p:nvPr>
        </p:nvSpPr>
        <p:spPr/>
        <p:txBody>
          <a:bodyPr/>
          <a:lstStyle/>
          <a:p>
            <a:pPr algn="ctr"/>
            <a:r>
              <a:rPr lang="en-US" b="1" dirty="0"/>
              <a:t>Q&amp;A FROM CHAPTER 5</a:t>
            </a:r>
          </a:p>
        </p:txBody>
      </p:sp>
      <p:sp>
        <p:nvSpPr>
          <p:cNvPr id="3" name="Content Placeholder 2">
            <a:extLst>
              <a:ext uri="{FF2B5EF4-FFF2-40B4-BE49-F238E27FC236}">
                <a16:creationId xmlns:a16="http://schemas.microsoft.com/office/drawing/2014/main" id="{5E870F1C-AB28-D642-9ACC-4128199BF209}"/>
              </a:ext>
            </a:extLst>
          </p:cNvPr>
          <p:cNvSpPr>
            <a:spLocks noGrp="1"/>
          </p:cNvSpPr>
          <p:nvPr>
            <p:ph idx="1"/>
          </p:nvPr>
        </p:nvSpPr>
        <p:spPr/>
        <p:txBody>
          <a:bodyPr/>
          <a:lstStyle/>
          <a:p>
            <a:endParaRPr lang="en-US" sz="3200" b="1" dirty="0"/>
          </a:p>
          <a:p>
            <a:r>
              <a:rPr lang="en-US" sz="3200" dirty="0"/>
              <a:t>Lynching, residential segregation, and voter suppression are a few of the scars that </a:t>
            </a:r>
            <a:r>
              <a:rPr lang="en-US" sz="3200" dirty="0" err="1"/>
              <a:t>Tisby</a:t>
            </a:r>
            <a:r>
              <a:rPr lang="en-US" sz="3200" dirty="0"/>
              <a:t> argues are results of either the American church’s silence or outright support. What other scars can you name?</a:t>
            </a:r>
          </a:p>
          <a:p>
            <a:endParaRPr lang="en-US" b="1" dirty="0"/>
          </a:p>
        </p:txBody>
      </p:sp>
    </p:spTree>
    <p:extLst>
      <p:ext uri="{BB962C8B-B14F-4D97-AF65-F5344CB8AC3E}">
        <p14:creationId xmlns:p14="http://schemas.microsoft.com/office/powerpoint/2010/main" val="126905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0844-9A97-AC46-A9D8-E81406E0FD4C}"/>
              </a:ext>
            </a:extLst>
          </p:cNvPr>
          <p:cNvSpPr>
            <a:spLocks noGrp="1"/>
          </p:cNvSpPr>
          <p:nvPr>
            <p:ph type="title"/>
          </p:nvPr>
        </p:nvSpPr>
        <p:spPr/>
        <p:txBody>
          <a:bodyPr/>
          <a:lstStyle/>
          <a:p>
            <a:pPr algn="ctr"/>
            <a:r>
              <a:rPr lang="en-US" b="1" dirty="0"/>
              <a:t>Q&amp;A FROM CHAPTER 5</a:t>
            </a:r>
          </a:p>
        </p:txBody>
      </p:sp>
      <p:sp>
        <p:nvSpPr>
          <p:cNvPr id="3" name="Content Placeholder 2">
            <a:extLst>
              <a:ext uri="{FF2B5EF4-FFF2-40B4-BE49-F238E27FC236}">
                <a16:creationId xmlns:a16="http://schemas.microsoft.com/office/drawing/2014/main" id="{5E870F1C-AB28-D642-9ACC-4128199BF209}"/>
              </a:ext>
            </a:extLst>
          </p:cNvPr>
          <p:cNvSpPr>
            <a:spLocks noGrp="1"/>
          </p:cNvSpPr>
          <p:nvPr>
            <p:ph idx="1"/>
          </p:nvPr>
        </p:nvSpPr>
        <p:spPr/>
        <p:txBody>
          <a:bodyPr>
            <a:normAutofit/>
          </a:bodyPr>
          <a:lstStyle/>
          <a:p>
            <a:endParaRPr lang="en-US" sz="3200" b="1" dirty="0"/>
          </a:p>
          <a:p>
            <a:r>
              <a:rPr lang="en-US" sz="3200" dirty="0" err="1"/>
              <a:t>Tisby</a:t>
            </a:r>
            <a:r>
              <a:rPr lang="en-US" sz="3200" dirty="0"/>
              <a:t> focuses on the Black church’s embrace of the cross as a way to “make sense” of lynching. He also notes that the Black church has focused on “the spiritual, political, and social equality of black people.” What lessons can the white church learn from the Black church about suffering, redemption and equality before God?</a:t>
            </a:r>
            <a:endParaRPr lang="en-US" sz="3200" b="1" dirty="0"/>
          </a:p>
        </p:txBody>
      </p:sp>
    </p:spTree>
    <p:extLst>
      <p:ext uri="{BB962C8B-B14F-4D97-AF65-F5344CB8AC3E}">
        <p14:creationId xmlns:p14="http://schemas.microsoft.com/office/powerpoint/2010/main" val="275254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Chapter 6 - Home | Facebook">
            <a:extLst>
              <a:ext uri="{FF2B5EF4-FFF2-40B4-BE49-F238E27FC236}">
                <a16:creationId xmlns:a16="http://schemas.microsoft.com/office/drawing/2014/main" id="{44868669-423C-0740-B449-694F9F91E2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4012" y="643466"/>
            <a:ext cx="5566833" cy="556683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7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0027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B6BF6-3A0E-B943-9FC2-78FF2D935A87}"/>
              </a:ext>
            </a:extLst>
          </p:cNvPr>
          <p:cNvSpPr>
            <a:spLocks noGrp="1"/>
          </p:cNvSpPr>
          <p:nvPr>
            <p:ph type="title"/>
          </p:nvPr>
        </p:nvSpPr>
        <p:spPr>
          <a:xfrm>
            <a:off x="686834" y="1153572"/>
            <a:ext cx="3200400" cy="4461163"/>
          </a:xfrm>
        </p:spPr>
        <p:txBody>
          <a:bodyPr>
            <a:normAutofit/>
          </a:bodyPr>
          <a:lstStyle/>
          <a:p>
            <a:r>
              <a:rPr lang="en-US" sz="3700" b="1">
                <a:solidFill>
                  <a:srgbClr val="FFFFFF"/>
                </a:solidFill>
              </a:rPr>
              <a:t>Chapter 6: Reconstructing White Supremacy in the Jim Crow Era (pp. 88-110)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A7A5B5-80A6-FA4E-B4C5-E13AA5DD581B}"/>
              </a:ext>
            </a:extLst>
          </p:cNvPr>
          <p:cNvSpPr>
            <a:spLocks noGrp="1"/>
          </p:cNvSpPr>
          <p:nvPr>
            <p:ph idx="1"/>
          </p:nvPr>
        </p:nvSpPr>
        <p:spPr>
          <a:xfrm>
            <a:off x="4447308" y="591344"/>
            <a:ext cx="6906491" cy="5585619"/>
          </a:xfrm>
        </p:spPr>
        <p:txBody>
          <a:bodyPr anchor="ctr">
            <a:normAutofit/>
          </a:bodyPr>
          <a:lstStyle/>
          <a:p>
            <a:endParaRPr lang="en-US" dirty="0"/>
          </a:p>
          <a:p>
            <a:r>
              <a:rPr lang="en-US" dirty="0" err="1"/>
              <a:t>Tisby</a:t>
            </a:r>
            <a:r>
              <a:rPr lang="en-US" dirty="0"/>
              <a:t> documents, through the development of the Lost Cause narrative, Jim Crow laws and customs, and the Ku Klux Klan how America and the American church created a new social order designed “to reinforce the inferiority of black people in America” (p. 89). </a:t>
            </a:r>
          </a:p>
        </p:txBody>
      </p:sp>
    </p:spTree>
    <p:extLst>
      <p:ext uri="{BB962C8B-B14F-4D97-AF65-F5344CB8AC3E}">
        <p14:creationId xmlns:p14="http://schemas.microsoft.com/office/powerpoint/2010/main" val="2825873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CDFC-E6C4-ED40-B045-7CA2E90ABBC1}"/>
              </a:ext>
            </a:extLst>
          </p:cNvPr>
          <p:cNvSpPr>
            <a:spLocks noGrp="1"/>
          </p:cNvSpPr>
          <p:nvPr>
            <p:ph type="title"/>
          </p:nvPr>
        </p:nvSpPr>
        <p:spPr/>
        <p:txBody>
          <a:bodyPr/>
          <a:lstStyle/>
          <a:p>
            <a:pPr algn="ctr"/>
            <a:r>
              <a:rPr lang="en-US" dirty="0"/>
              <a:t>Application Questions</a:t>
            </a:r>
          </a:p>
        </p:txBody>
      </p:sp>
      <p:sp>
        <p:nvSpPr>
          <p:cNvPr id="3" name="Content Placeholder 2">
            <a:extLst>
              <a:ext uri="{FF2B5EF4-FFF2-40B4-BE49-F238E27FC236}">
                <a16:creationId xmlns:a16="http://schemas.microsoft.com/office/drawing/2014/main" id="{92BD371A-9028-9A46-9182-31386C521C61}"/>
              </a:ext>
            </a:extLst>
          </p:cNvPr>
          <p:cNvSpPr>
            <a:spLocks noGrp="1"/>
          </p:cNvSpPr>
          <p:nvPr>
            <p:ph idx="1"/>
          </p:nvPr>
        </p:nvSpPr>
        <p:spPr/>
        <p:txBody>
          <a:bodyPr>
            <a:normAutofit lnSpcReduction="10000"/>
          </a:bodyPr>
          <a:lstStyle/>
          <a:p>
            <a:r>
              <a:rPr lang="en-US" dirty="0"/>
              <a:t> </a:t>
            </a:r>
            <a:r>
              <a:rPr lang="en-US" sz="4000" dirty="0"/>
              <a:t>After reading chapters 4-6 what are your feelings?</a:t>
            </a:r>
          </a:p>
          <a:p>
            <a:r>
              <a:rPr lang="en-US" sz="4000" dirty="0"/>
              <a:t>In response to America’s addiction to the sin of racism do you believe racial reconciliation is possible?</a:t>
            </a:r>
          </a:p>
          <a:p>
            <a:r>
              <a:rPr lang="en-US" sz="4000" dirty="0"/>
              <a:t>In the environments where you reside, how can you apply the knowledge revealed in chapters 4-6?</a:t>
            </a:r>
          </a:p>
        </p:txBody>
      </p:sp>
    </p:spTree>
    <p:extLst>
      <p:ext uri="{BB962C8B-B14F-4D97-AF65-F5344CB8AC3E}">
        <p14:creationId xmlns:p14="http://schemas.microsoft.com/office/powerpoint/2010/main" val="13317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07962297-5789-724E-BF7A-3DDB4825A8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0467" y="643467"/>
            <a:ext cx="5571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4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0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hat Can We Learn About Prayer? | First Baptist Church Covington">
            <a:extLst>
              <a:ext uri="{FF2B5EF4-FFF2-40B4-BE49-F238E27FC236}">
                <a16:creationId xmlns:a16="http://schemas.microsoft.com/office/drawing/2014/main" id="{EEEF7361-DC8B-824D-B197-F267EE4A83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6181" y="1926435"/>
            <a:ext cx="5462546" cy="304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0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0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Comic Book: Damietta Chapter 4 - The State Press">
            <a:extLst>
              <a:ext uri="{FF2B5EF4-FFF2-40B4-BE49-F238E27FC236}">
                <a16:creationId xmlns:a16="http://schemas.microsoft.com/office/drawing/2014/main" id="{D6BA0687-A6ED-9242-9D21-9939567921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6181" y="1732963"/>
            <a:ext cx="5462546" cy="343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5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2602-797B-944B-85BE-B5F888A95228}"/>
              </a:ext>
            </a:extLst>
          </p:cNvPr>
          <p:cNvSpPr>
            <a:spLocks noGrp="1"/>
          </p:cNvSpPr>
          <p:nvPr>
            <p:ph type="title"/>
          </p:nvPr>
        </p:nvSpPr>
        <p:spPr/>
        <p:txBody>
          <a:bodyPr/>
          <a:lstStyle/>
          <a:p>
            <a:r>
              <a:rPr lang="en-US" b="1" dirty="0"/>
              <a:t>Chapter 4: Institutionalizing Race in the Antebellum Era (pp. 56-69)</a:t>
            </a:r>
          </a:p>
        </p:txBody>
      </p:sp>
      <p:sp>
        <p:nvSpPr>
          <p:cNvPr id="3" name="Content Placeholder 2">
            <a:extLst>
              <a:ext uri="{FF2B5EF4-FFF2-40B4-BE49-F238E27FC236}">
                <a16:creationId xmlns:a16="http://schemas.microsoft.com/office/drawing/2014/main" id="{A31DB0B3-A914-2C47-AC87-F91C31A0C284}"/>
              </a:ext>
            </a:extLst>
          </p:cNvPr>
          <p:cNvSpPr>
            <a:spLocks noGrp="1"/>
          </p:cNvSpPr>
          <p:nvPr>
            <p:ph idx="1"/>
          </p:nvPr>
        </p:nvSpPr>
        <p:spPr/>
        <p:txBody>
          <a:bodyPr>
            <a:normAutofit lnSpcReduction="10000"/>
          </a:bodyPr>
          <a:lstStyle/>
          <a:p>
            <a:r>
              <a:rPr lang="en-US" dirty="0"/>
              <a:t>He notes that “the nation’s political leaders used Black lives as bargaining chips to preserve the union of states and to gain leverage for other policy issues” (p. 59).</a:t>
            </a:r>
          </a:p>
          <a:p>
            <a:pPr marL="0" indent="0">
              <a:buNone/>
            </a:pPr>
            <a:endParaRPr lang="en-US" dirty="0"/>
          </a:p>
          <a:p>
            <a:r>
              <a:rPr lang="en-US" dirty="0"/>
              <a:t>“the American church made similar compromises at critical junctures to preserve the status of slaveholders and to justify the uniquely American manifestation of slavery” pp. 59-60). He adds that, “rather than defending the dignity of Black people, American Christians at this time chose to turn a blind eye to the separation of families, the scarring of bodies, the starvation of stomachs, the generational trauma of slavery” (p. 62). </a:t>
            </a:r>
          </a:p>
        </p:txBody>
      </p:sp>
    </p:spTree>
    <p:extLst>
      <p:ext uri="{BB962C8B-B14F-4D97-AF65-F5344CB8AC3E}">
        <p14:creationId xmlns:p14="http://schemas.microsoft.com/office/powerpoint/2010/main" val="20263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3991-A27D-0044-82C6-03F16B60EED8}"/>
              </a:ext>
            </a:extLst>
          </p:cNvPr>
          <p:cNvSpPr>
            <a:spLocks noGrp="1"/>
          </p:cNvSpPr>
          <p:nvPr>
            <p:ph type="title"/>
          </p:nvPr>
        </p:nvSpPr>
        <p:spPr/>
        <p:txBody>
          <a:bodyPr/>
          <a:lstStyle/>
          <a:p>
            <a:pPr algn="ctr"/>
            <a:r>
              <a:rPr lang="en-US" b="1" dirty="0"/>
              <a:t>Q&amp;A FROM CHAPTER 4</a:t>
            </a:r>
          </a:p>
        </p:txBody>
      </p:sp>
      <p:sp>
        <p:nvSpPr>
          <p:cNvPr id="3" name="Content Placeholder 2">
            <a:extLst>
              <a:ext uri="{FF2B5EF4-FFF2-40B4-BE49-F238E27FC236}">
                <a16:creationId xmlns:a16="http://schemas.microsoft.com/office/drawing/2014/main" id="{A800F6AC-E796-D746-881B-8823F73771F6}"/>
              </a:ext>
            </a:extLst>
          </p:cNvPr>
          <p:cNvSpPr>
            <a:spLocks noGrp="1"/>
          </p:cNvSpPr>
          <p:nvPr>
            <p:ph idx="1"/>
          </p:nvPr>
        </p:nvSpPr>
        <p:spPr/>
        <p:txBody>
          <a:bodyPr/>
          <a:lstStyle/>
          <a:p>
            <a:endParaRPr lang="en-US" dirty="0"/>
          </a:p>
          <a:p>
            <a:r>
              <a:rPr lang="en-US" dirty="0"/>
              <a:t>As you reflect on these three periods of American history, let the weight of the Church’s passive and active support of racism (e.g., the </a:t>
            </a:r>
            <a:r>
              <a:rPr lang="en-US" dirty="0" err="1"/>
              <a:t>instutionalization</a:t>
            </a:r>
            <a:r>
              <a:rPr lang="en-US" dirty="0"/>
              <a:t> and maintenance of slavery, the dehumanization of African peoples in the Americas) sit with you. How does </a:t>
            </a:r>
            <a:r>
              <a:rPr lang="en-US" dirty="0" err="1"/>
              <a:t>Tisby’s</a:t>
            </a:r>
            <a:r>
              <a:rPr lang="en-US" dirty="0"/>
              <a:t> telling of the American church’s history impact you? How does it shape your relationship to the church today?</a:t>
            </a:r>
          </a:p>
        </p:txBody>
      </p:sp>
    </p:spTree>
    <p:extLst>
      <p:ext uri="{BB962C8B-B14F-4D97-AF65-F5344CB8AC3E}">
        <p14:creationId xmlns:p14="http://schemas.microsoft.com/office/powerpoint/2010/main" val="362049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3991-A27D-0044-82C6-03F16B60EED8}"/>
              </a:ext>
            </a:extLst>
          </p:cNvPr>
          <p:cNvSpPr>
            <a:spLocks noGrp="1"/>
          </p:cNvSpPr>
          <p:nvPr>
            <p:ph type="title"/>
          </p:nvPr>
        </p:nvSpPr>
        <p:spPr/>
        <p:txBody>
          <a:bodyPr/>
          <a:lstStyle/>
          <a:p>
            <a:pPr algn="ctr"/>
            <a:r>
              <a:rPr lang="en-US" b="1" dirty="0"/>
              <a:t>Q&amp;A FROM CHAPTER 4</a:t>
            </a:r>
          </a:p>
        </p:txBody>
      </p:sp>
      <p:sp>
        <p:nvSpPr>
          <p:cNvPr id="3" name="Content Placeholder 2">
            <a:extLst>
              <a:ext uri="{FF2B5EF4-FFF2-40B4-BE49-F238E27FC236}">
                <a16:creationId xmlns:a16="http://schemas.microsoft.com/office/drawing/2014/main" id="{A800F6AC-E796-D746-881B-8823F73771F6}"/>
              </a:ext>
            </a:extLst>
          </p:cNvPr>
          <p:cNvSpPr>
            <a:spLocks noGrp="1"/>
          </p:cNvSpPr>
          <p:nvPr>
            <p:ph idx="1"/>
          </p:nvPr>
        </p:nvSpPr>
        <p:spPr/>
        <p:txBody>
          <a:bodyPr/>
          <a:lstStyle/>
          <a:p>
            <a:endParaRPr lang="en-US" dirty="0"/>
          </a:p>
          <a:p>
            <a:r>
              <a:rPr lang="en-US" sz="3200" dirty="0"/>
              <a:t>Finally, how have the events of the spring and summer of 2020 called for “religious transformations” (p. 55) in us so that, individually and collectively, we can “deconstruct the foundations of the social pyramid” of racial hierarchy? Where have you seen these “transformations” in progress?</a:t>
            </a:r>
          </a:p>
        </p:txBody>
      </p:sp>
    </p:spTree>
    <p:extLst>
      <p:ext uri="{BB962C8B-B14F-4D97-AF65-F5344CB8AC3E}">
        <p14:creationId xmlns:p14="http://schemas.microsoft.com/office/powerpoint/2010/main" val="186322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E9005A"/>
            </a:solidFill>
          </a:ln>
        </p:spPr>
        <p:style>
          <a:lnRef idx="1">
            <a:schemeClr val="accent1"/>
          </a:lnRef>
          <a:fillRef idx="0">
            <a:schemeClr val="accent1"/>
          </a:fillRef>
          <a:effectRef idx="0">
            <a:schemeClr val="accent1"/>
          </a:effectRef>
          <a:fontRef idx="minor">
            <a:schemeClr val="tx1"/>
          </a:fontRef>
        </p:style>
      </p:cxnSp>
      <p:pic>
        <p:nvPicPr>
          <p:cNvPr id="3074" name="Picture 2" descr="Chapter 5 📚 (@Chapter5Books) | Twitter">
            <a:extLst>
              <a:ext uri="{FF2B5EF4-FFF2-40B4-BE49-F238E27FC236}">
                <a16:creationId xmlns:a16="http://schemas.microsoft.com/office/drawing/2014/main" id="{ECC69082-315D-9D45-8722-79B77200D4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4604800"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0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1AB0-66F1-3F49-93FA-FFC71B5A43FE}"/>
              </a:ext>
            </a:extLst>
          </p:cNvPr>
          <p:cNvSpPr>
            <a:spLocks noGrp="1"/>
          </p:cNvSpPr>
          <p:nvPr>
            <p:ph type="title"/>
          </p:nvPr>
        </p:nvSpPr>
        <p:spPr/>
        <p:txBody>
          <a:bodyPr/>
          <a:lstStyle/>
          <a:p>
            <a:r>
              <a:rPr lang="en-US" b="1" dirty="0"/>
              <a:t>Chapter 5: Defending Slavery at The Onset of the Civil War (pp.70-88)</a:t>
            </a:r>
          </a:p>
        </p:txBody>
      </p:sp>
      <p:sp>
        <p:nvSpPr>
          <p:cNvPr id="3" name="Content Placeholder 2">
            <a:extLst>
              <a:ext uri="{FF2B5EF4-FFF2-40B4-BE49-F238E27FC236}">
                <a16:creationId xmlns:a16="http://schemas.microsoft.com/office/drawing/2014/main" id="{3828206E-F8B0-634E-A55F-050966D4E6E9}"/>
              </a:ext>
            </a:extLst>
          </p:cNvPr>
          <p:cNvSpPr>
            <a:spLocks noGrp="1"/>
          </p:cNvSpPr>
          <p:nvPr>
            <p:ph idx="1"/>
          </p:nvPr>
        </p:nvSpPr>
        <p:spPr/>
        <p:txBody>
          <a:bodyPr/>
          <a:lstStyle/>
          <a:p>
            <a:r>
              <a:rPr lang="en-US" sz="3600" dirty="0"/>
              <a:t>“The battles of the Civil War did not just happen in places like Shiloh and Gettysburg. The Bible itself became a battleground. With the onset of the Civil War, the nation faced not only a political and economic crisis but a theological one as well.”</a:t>
            </a:r>
          </a:p>
          <a:p>
            <a:pPr marL="0" indent="0">
              <a:buNone/>
            </a:pPr>
            <a:endParaRPr lang="en-US" sz="3600" dirty="0"/>
          </a:p>
          <a:p>
            <a:r>
              <a:rPr lang="en-US" sz="3600" dirty="0"/>
              <a:t>Methodists, Baptists, and Presbyterians split over slavery</a:t>
            </a:r>
          </a:p>
          <a:p>
            <a:endParaRPr lang="en-US" dirty="0"/>
          </a:p>
        </p:txBody>
      </p:sp>
    </p:spTree>
    <p:extLst>
      <p:ext uri="{BB962C8B-B14F-4D97-AF65-F5344CB8AC3E}">
        <p14:creationId xmlns:p14="http://schemas.microsoft.com/office/powerpoint/2010/main" val="35603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52C5-151B-8F44-9C7E-14BBF182A480}"/>
              </a:ext>
            </a:extLst>
          </p:cNvPr>
          <p:cNvSpPr>
            <a:spLocks noGrp="1"/>
          </p:cNvSpPr>
          <p:nvPr>
            <p:ph type="title"/>
          </p:nvPr>
        </p:nvSpPr>
        <p:spPr/>
        <p:txBody>
          <a:bodyPr/>
          <a:lstStyle/>
          <a:p>
            <a:pPr algn="ctr"/>
            <a:r>
              <a:rPr lang="en-US" b="1" dirty="0"/>
              <a:t>Genesis 9:25-26 (Slavery, &amp; The Curse of Ham)</a:t>
            </a:r>
          </a:p>
        </p:txBody>
      </p:sp>
      <p:sp>
        <p:nvSpPr>
          <p:cNvPr id="3" name="Content Placeholder 2">
            <a:extLst>
              <a:ext uri="{FF2B5EF4-FFF2-40B4-BE49-F238E27FC236}">
                <a16:creationId xmlns:a16="http://schemas.microsoft.com/office/drawing/2014/main" id="{BD5968CC-BC60-1448-AB8C-F3492C93D3DB}"/>
              </a:ext>
            </a:extLst>
          </p:cNvPr>
          <p:cNvSpPr>
            <a:spLocks noGrp="1"/>
          </p:cNvSpPr>
          <p:nvPr>
            <p:ph idx="1"/>
          </p:nvPr>
        </p:nvSpPr>
        <p:spPr/>
        <p:txBody>
          <a:bodyPr/>
          <a:lstStyle/>
          <a:p>
            <a:pPr marL="0" indent="0">
              <a:buNone/>
            </a:pPr>
            <a:r>
              <a:rPr lang="en-US" sz="3200" b="1" baseline="30000" dirty="0"/>
              <a:t>25 </a:t>
            </a:r>
            <a:r>
              <a:rPr lang="en-US" sz="3200" dirty="0"/>
              <a:t>he said,</a:t>
            </a:r>
          </a:p>
          <a:p>
            <a:pPr marL="0" indent="0">
              <a:buNone/>
            </a:pPr>
            <a:r>
              <a:rPr lang="en-US" sz="3200" dirty="0"/>
              <a:t>“Cursed be Canaan!</a:t>
            </a:r>
            <a:br>
              <a:rPr lang="en-US" sz="3200" dirty="0"/>
            </a:br>
            <a:r>
              <a:rPr lang="en-US" sz="3200" dirty="0"/>
              <a:t>    The lowest of slaves</a:t>
            </a:r>
            <a:br>
              <a:rPr lang="en-US" sz="3200" dirty="0"/>
            </a:br>
            <a:r>
              <a:rPr lang="en-US" sz="3200" dirty="0"/>
              <a:t>    will he be to his brothers.”</a:t>
            </a:r>
          </a:p>
          <a:p>
            <a:pPr marL="0" indent="0">
              <a:buNone/>
            </a:pPr>
            <a:r>
              <a:rPr lang="en-US" sz="3200" b="1" baseline="30000" dirty="0"/>
              <a:t>26 </a:t>
            </a:r>
            <a:r>
              <a:rPr lang="en-US" sz="3200" dirty="0"/>
              <a:t>He also said,</a:t>
            </a:r>
          </a:p>
          <a:p>
            <a:pPr marL="0" indent="0">
              <a:buNone/>
            </a:pPr>
            <a:r>
              <a:rPr lang="en-US" sz="3200" dirty="0"/>
              <a:t>“Praise be to the </a:t>
            </a:r>
            <a:r>
              <a:rPr lang="en-US" sz="3200" cap="small" dirty="0"/>
              <a:t>Lord</a:t>
            </a:r>
            <a:r>
              <a:rPr lang="en-US" sz="3200" dirty="0"/>
              <a:t>, the God of Shem!</a:t>
            </a:r>
            <a:br>
              <a:rPr lang="en-US" sz="3200" dirty="0"/>
            </a:br>
            <a:r>
              <a:rPr lang="en-US" sz="3200" dirty="0"/>
              <a:t>    May Canaan be the slave of Shem.</a:t>
            </a:r>
          </a:p>
          <a:p>
            <a:pPr marL="0" indent="0">
              <a:buNone/>
            </a:pPr>
            <a:endParaRPr lang="en-US" dirty="0"/>
          </a:p>
        </p:txBody>
      </p:sp>
    </p:spTree>
    <p:extLst>
      <p:ext uri="{BB962C8B-B14F-4D97-AF65-F5344CB8AC3E}">
        <p14:creationId xmlns:p14="http://schemas.microsoft.com/office/powerpoint/2010/main" val="82033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Words>
  <Application>Microsoft Macintosh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Chapter 4: Institutionalizing Race in the Antebellum Era (pp. 56-69)</vt:lpstr>
      <vt:lpstr>Q&amp;A FROM CHAPTER 4</vt:lpstr>
      <vt:lpstr>Q&amp;A FROM CHAPTER 4</vt:lpstr>
      <vt:lpstr>PowerPoint Presentation</vt:lpstr>
      <vt:lpstr>Chapter 5: Defending Slavery at The Onset of the Civil War (pp.70-88)</vt:lpstr>
      <vt:lpstr>Genesis 9:25-26 (Slavery, &amp; The Curse of Ham)</vt:lpstr>
      <vt:lpstr>Q&amp;A FROM CHAPTER 5</vt:lpstr>
      <vt:lpstr>Q&amp;A FROM CHAPTER 5</vt:lpstr>
      <vt:lpstr>PowerPoint Presentation</vt:lpstr>
      <vt:lpstr>Chapter 6: Reconstructing White Supremacy in the Jim Crow Era (pp. 88-110)</vt:lpstr>
      <vt:lpstr>Application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2020-09-28T01:55:38Z</dcterms:created>
  <dcterms:modified xsi:type="dcterms:W3CDTF">2020-09-28T01:56:18Z</dcterms:modified>
</cp:coreProperties>
</file>