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0"/>
  </p:normalViewPr>
  <p:slideViewPr>
    <p:cSldViewPr snapToGrid="0" snapToObjects="1">
      <p:cViewPr varScale="1">
        <p:scale>
          <a:sx n="91" d="100"/>
          <a:sy n="91"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8077-4E22-7E48-A715-161814907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AB87B-B83E-464D-B1A3-687709211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F5ABFB-D4FD-A14F-8A30-7CF70D245760}"/>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5" name="Footer Placeholder 4">
            <a:extLst>
              <a:ext uri="{FF2B5EF4-FFF2-40B4-BE49-F238E27FC236}">
                <a16:creationId xmlns:a16="http://schemas.microsoft.com/office/drawing/2014/main" id="{269E6BEF-4A44-F249-B086-CD6DC74B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B8109-1BBE-E940-9835-9970EAADBB4D}"/>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395340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61C3-9DDF-3041-8919-D1C8B4647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1858F-0A3C-3841-A46E-DCE17BA969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E2F02-D150-E941-8338-27AAE495EAD3}"/>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5" name="Footer Placeholder 4">
            <a:extLst>
              <a:ext uri="{FF2B5EF4-FFF2-40B4-BE49-F238E27FC236}">
                <a16:creationId xmlns:a16="http://schemas.microsoft.com/office/drawing/2014/main" id="{44611042-59DA-494D-8B00-1417266F9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1FA3A-F84A-6041-947A-DC5F9000D53B}"/>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427615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1E8B5-2E41-5C46-A1F5-0D3EC43A9F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60B8EB-0BD9-D840-9A2A-AA41B6FA30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BF7FF-FF9F-E54D-9744-3B19E96D9BAA}"/>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5" name="Footer Placeholder 4">
            <a:extLst>
              <a:ext uri="{FF2B5EF4-FFF2-40B4-BE49-F238E27FC236}">
                <a16:creationId xmlns:a16="http://schemas.microsoft.com/office/drawing/2014/main" id="{18EB3C6A-438C-1745-9810-C43F790FC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CACCD-4DCE-054C-9CC9-987A1485B57C}"/>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53278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10FC-CF59-A341-8753-A092D2CED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A315C-3C7F-BF47-87C5-8DB398520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4C4D8-45B7-2846-86C5-0F94A7758124}"/>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5" name="Footer Placeholder 4">
            <a:extLst>
              <a:ext uri="{FF2B5EF4-FFF2-40B4-BE49-F238E27FC236}">
                <a16:creationId xmlns:a16="http://schemas.microsoft.com/office/drawing/2014/main" id="{F33E55DF-EBD5-C94F-9730-488D6DD77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F1291-3FBD-E948-BC3F-7935F4373DE2}"/>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63724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05DB-DEAD-2347-93B3-940F134757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B1F82-72A1-8645-B54E-15DE64972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F1AD0-4B94-B149-8574-E47A0FBCFCF7}"/>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5" name="Footer Placeholder 4">
            <a:extLst>
              <a:ext uri="{FF2B5EF4-FFF2-40B4-BE49-F238E27FC236}">
                <a16:creationId xmlns:a16="http://schemas.microsoft.com/office/drawing/2014/main" id="{3FCE6A43-DF04-3A4B-AEE0-98DCCDCB7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E8C96-A560-D641-82E4-797196085FC8}"/>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260844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A32C-1353-7F48-9E6E-606FE5107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BB440-BE83-6E49-B799-40909A07E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2A5E5-FF88-A340-A171-15386E8164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CCDD44-B0AF-0040-B7BE-B185B49AC9CC}"/>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6" name="Footer Placeholder 5">
            <a:extLst>
              <a:ext uri="{FF2B5EF4-FFF2-40B4-BE49-F238E27FC236}">
                <a16:creationId xmlns:a16="http://schemas.microsoft.com/office/drawing/2014/main" id="{9C4837A3-3BE9-DE49-BF15-F806AC4AE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9A965-13AB-9347-9F5C-8369C5809A3B}"/>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429355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C1B1-231A-AC43-A8C6-4B92A4F8AB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C0CB95-8C5F-964F-905F-6E12A2431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522F48-0EC7-2F4D-A8AC-ED53C63F89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CA529-06B3-7142-BADC-0CEF4AAF9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134D2-1B31-6B4F-8DB4-435FAD147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C6ADB-8C7B-5B40-92D7-6A271234202A}"/>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8" name="Footer Placeholder 7">
            <a:extLst>
              <a:ext uri="{FF2B5EF4-FFF2-40B4-BE49-F238E27FC236}">
                <a16:creationId xmlns:a16="http://schemas.microsoft.com/office/drawing/2014/main" id="{A0701EF0-7005-934A-965E-221B5D93F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10339-CA16-C24C-99CE-6751CDE9EDFF}"/>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17764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7240-9475-2447-A0EC-B1D796ACB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304DCD-45E8-5D43-8FD4-EE61BB505636}"/>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4" name="Footer Placeholder 3">
            <a:extLst>
              <a:ext uri="{FF2B5EF4-FFF2-40B4-BE49-F238E27FC236}">
                <a16:creationId xmlns:a16="http://schemas.microsoft.com/office/drawing/2014/main" id="{75535719-675F-3045-896D-0CC4AD4A3F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EC541-0A6C-9F45-8265-B4A84D88CBB0}"/>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311022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374823-42C7-5247-8761-2A85EAA19718}"/>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3" name="Footer Placeholder 2">
            <a:extLst>
              <a:ext uri="{FF2B5EF4-FFF2-40B4-BE49-F238E27FC236}">
                <a16:creationId xmlns:a16="http://schemas.microsoft.com/office/drawing/2014/main" id="{81B11409-21AF-FB40-95EB-5B38986FC1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97EC8D-BD52-984D-ABEC-3F65819B7439}"/>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271646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0913-44D7-4447-B57C-1F4EC5823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F6FC78-B34F-E846-B1DF-06EB3A365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422982-EBB2-154B-87D5-0B59621B2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04CD5-11DA-1149-BAA3-59026E6C38E1}"/>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6" name="Footer Placeholder 5">
            <a:extLst>
              <a:ext uri="{FF2B5EF4-FFF2-40B4-BE49-F238E27FC236}">
                <a16:creationId xmlns:a16="http://schemas.microsoft.com/office/drawing/2014/main" id="{FEC93D57-4DBB-F444-AD68-67BF7F815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39028-86E8-5242-AAEF-692C5D9373A8}"/>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17559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4791-6DA4-3140-BB66-E07B1A439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973098-DE34-7442-85ED-307021A63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02B5C-276C-CA48-B5A0-B0703F33C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D639F-C3A4-7240-A1E4-2522CAB3C20A}"/>
              </a:ext>
            </a:extLst>
          </p:cNvPr>
          <p:cNvSpPr>
            <a:spLocks noGrp="1"/>
          </p:cNvSpPr>
          <p:nvPr>
            <p:ph type="dt" sz="half" idx="10"/>
          </p:nvPr>
        </p:nvSpPr>
        <p:spPr/>
        <p:txBody>
          <a:bodyPr/>
          <a:lstStyle/>
          <a:p>
            <a:fld id="{D3CE7B29-9009-3243-A002-CE0CEFF1EF4D}" type="datetimeFigureOut">
              <a:rPr lang="en-US" smtClean="0"/>
              <a:t>8/23/20</a:t>
            </a:fld>
            <a:endParaRPr lang="en-US"/>
          </a:p>
        </p:txBody>
      </p:sp>
      <p:sp>
        <p:nvSpPr>
          <p:cNvPr id="6" name="Footer Placeholder 5">
            <a:extLst>
              <a:ext uri="{FF2B5EF4-FFF2-40B4-BE49-F238E27FC236}">
                <a16:creationId xmlns:a16="http://schemas.microsoft.com/office/drawing/2014/main" id="{B3D12314-D8F5-3E4F-9AAF-650F7144E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4CE6E-AEE8-3642-8B37-AD6A351F5118}"/>
              </a:ext>
            </a:extLst>
          </p:cNvPr>
          <p:cNvSpPr>
            <a:spLocks noGrp="1"/>
          </p:cNvSpPr>
          <p:nvPr>
            <p:ph type="sldNum" sz="quarter" idx="12"/>
          </p:nvPr>
        </p:nvSpPr>
        <p:spPr/>
        <p:txBody>
          <a:bodyPr/>
          <a:lstStyle/>
          <a:p>
            <a:fld id="{45E025CA-1807-7B47-B918-CFFE0692F6A0}" type="slidenum">
              <a:rPr lang="en-US" smtClean="0"/>
              <a:t>‹#›</a:t>
            </a:fld>
            <a:endParaRPr lang="en-US"/>
          </a:p>
        </p:txBody>
      </p:sp>
    </p:spTree>
    <p:extLst>
      <p:ext uri="{BB962C8B-B14F-4D97-AF65-F5344CB8AC3E}">
        <p14:creationId xmlns:p14="http://schemas.microsoft.com/office/powerpoint/2010/main" val="141324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79F526-53A3-BD4C-8E04-814E7C4DC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6412B-F3A0-E14E-9F17-853063C06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697C7-DCEF-7847-8A7D-4CF903DC6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E7B29-9009-3243-A002-CE0CEFF1EF4D}" type="datetimeFigureOut">
              <a:rPr lang="en-US" smtClean="0"/>
              <a:t>8/23/20</a:t>
            </a:fld>
            <a:endParaRPr lang="en-US"/>
          </a:p>
        </p:txBody>
      </p:sp>
      <p:sp>
        <p:nvSpPr>
          <p:cNvPr id="5" name="Footer Placeholder 4">
            <a:extLst>
              <a:ext uri="{FF2B5EF4-FFF2-40B4-BE49-F238E27FC236}">
                <a16:creationId xmlns:a16="http://schemas.microsoft.com/office/drawing/2014/main" id="{183AEEBA-0924-BC48-99CB-3B74F00DDF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4D28B-1933-5F4C-A67A-22B206522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025CA-1807-7B47-B918-CFFE0692F6A0}" type="slidenum">
              <a:rPr lang="en-US" smtClean="0"/>
              <a:t>‹#›</a:t>
            </a:fld>
            <a:endParaRPr lang="en-US"/>
          </a:p>
        </p:txBody>
      </p:sp>
    </p:spTree>
    <p:extLst>
      <p:ext uri="{BB962C8B-B14F-4D97-AF65-F5344CB8AC3E}">
        <p14:creationId xmlns:p14="http://schemas.microsoft.com/office/powerpoint/2010/main" val="1378821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ign in front of a building&#10;&#10;Description automatically generated">
            <a:extLst>
              <a:ext uri="{FF2B5EF4-FFF2-40B4-BE49-F238E27FC236}">
                <a16:creationId xmlns:a16="http://schemas.microsoft.com/office/drawing/2014/main" id="{BBBF056F-B148-E145-9707-93A1928C2F7D}"/>
              </a:ext>
            </a:extLst>
          </p:cNvPr>
          <p:cNvPicPr>
            <a:picLocks noChangeAspect="1"/>
          </p:cNvPicPr>
          <p:nvPr/>
        </p:nvPicPr>
        <p:blipFill>
          <a:blip r:embed="rId2"/>
          <a:stretch>
            <a:fillRect/>
          </a:stretch>
        </p:blipFill>
        <p:spPr>
          <a:xfrm>
            <a:off x="643467" y="787313"/>
            <a:ext cx="7047923" cy="5279139"/>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1407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A244AA-0CA0-4C3E-9031-DD26FF962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FF7197E-5B99-497E-81F4-BCD80DF6DB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mans face&#10;&#10;Description automatically generated">
            <a:extLst>
              <a:ext uri="{FF2B5EF4-FFF2-40B4-BE49-F238E27FC236}">
                <a16:creationId xmlns:a16="http://schemas.microsoft.com/office/drawing/2014/main" id="{C743213E-135E-7941-9473-0BD377416D03}"/>
              </a:ext>
            </a:extLst>
          </p:cNvPr>
          <p:cNvPicPr>
            <a:picLocks noChangeAspect="1"/>
          </p:cNvPicPr>
          <p:nvPr/>
        </p:nvPicPr>
        <p:blipFill rotWithShape="1">
          <a:blip r:embed="rId2">
            <a:duotone>
              <a:prstClr val="black"/>
              <a:prstClr val="white"/>
            </a:duotone>
          </a:blip>
          <a:srcRect t="2886" r="-1" b="-1"/>
          <a:stretch/>
        </p:blipFill>
        <p:spPr>
          <a:xfrm>
            <a:off x="926054" y="530882"/>
            <a:ext cx="10533378" cy="5656630"/>
          </a:xfrm>
          <a:prstGeom prst="rect">
            <a:avLst/>
          </a:prstGeom>
        </p:spPr>
      </p:pic>
      <p:cxnSp>
        <p:nvCxnSpPr>
          <p:cNvPr id="12" name="Straight Connector 11">
            <a:extLst>
              <a:ext uri="{FF2B5EF4-FFF2-40B4-BE49-F238E27FC236}">
                <a16:creationId xmlns:a16="http://schemas.microsoft.com/office/drawing/2014/main" id="{D1EF1E14-75A3-4DC6-BC65-D45BC2218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4A68079-DE1F-4253-ADBC-1819EE120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5" name="Straight Connector 14">
              <a:extLst>
                <a:ext uri="{FF2B5EF4-FFF2-40B4-BE49-F238E27FC236}">
                  <a16:creationId xmlns:a16="http://schemas.microsoft.com/office/drawing/2014/main" id="{75FEEBB8-6FCC-4942-B05F-13240D50B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6E2D45-410E-42D7-B3E1-CABC98D945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38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automatically generated">
            <a:extLst>
              <a:ext uri="{FF2B5EF4-FFF2-40B4-BE49-F238E27FC236}">
                <a16:creationId xmlns:a16="http://schemas.microsoft.com/office/drawing/2014/main" id="{5E1E5A58-91ED-A943-B04B-E994DFF9CF97}"/>
              </a:ext>
            </a:extLst>
          </p:cNvPr>
          <p:cNvPicPr>
            <a:picLocks noChangeAspect="1"/>
          </p:cNvPicPr>
          <p:nvPr/>
        </p:nvPicPr>
        <p:blipFill>
          <a:blip r:embed="rId2"/>
          <a:stretch>
            <a:fillRect/>
          </a:stretch>
        </p:blipFill>
        <p:spPr>
          <a:xfrm>
            <a:off x="1453230" y="1373647"/>
            <a:ext cx="8554370" cy="4455974"/>
          </a:xfrm>
          <a:prstGeom prst="rect">
            <a:avLst/>
          </a:prstGeom>
        </p:spPr>
      </p:pic>
    </p:spTree>
    <p:extLst>
      <p:ext uri="{BB962C8B-B14F-4D97-AF65-F5344CB8AC3E}">
        <p14:creationId xmlns:p14="http://schemas.microsoft.com/office/powerpoint/2010/main" val="1555153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9835C"/>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drawing, food&#10;&#10;Description automatically generated">
            <a:extLst>
              <a:ext uri="{FF2B5EF4-FFF2-40B4-BE49-F238E27FC236}">
                <a16:creationId xmlns:a16="http://schemas.microsoft.com/office/drawing/2014/main" id="{E939DE4E-15DC-FB46-9CB1-467E2325CFB4}"/>
              </a:ext>
            </a:extLst>
          </p:cNvPr>
          <p:cNvPicPr>
            <a:picLocks noChangeAspect="1"/>
          </p:cNvPicPr>
          <p:nvPr/>
        </p:nvPicPr>
        <p:blipFill>
          <a:blip r:embed="rId2"/>
          <a:stretch>
            <a:fillRect/>
          </a:stretch>
        </p:blipFill>
        <p:spPr>
          <a:xfrm>
            <a:off x="4061860" y="1594440"/>
            <a:ext cx="7009396" cy="3662974"/>
          </a:xfrm>
          <a:prstGeom prst="rect">
            <a:avLst/>
          </a:prstGeom>
        </p:spPr>
      </p:pic>
    </p:spTree>
    <p:extLst>
      <p:ext uri="{BB962C8B-B14F-4D97-AF65-F5344CB8AC3E}">
        <p14:creationId xmlns:p14="http://schemas.microsoft.com/office/powerpoint/2010/main" val="251763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CE84-0042-1745-84CB-898657AE106E}"/>
              </a:ext>
            </a:extLst>
          </p:cNvPr>
          <p:cNvSpPr>
            <a:spLocks noGrp="1"/>
          </p:cNvSpPr>
          <p:nvPr>
            <p:ph type="title"/>
          </p:nvPr>
        </p:nvSpPr>
        <p:spPr>
          <a:xfrm>
            <a:off x="1653363" y="365760"/>
            <a:ext cx="9367203" cy="1188720"/>
          </a:xfrm>
        </p:spPr>
        <p:txBody>
          <a:bodyPr>
            <a:normAutofit/>
          </a:bodyPr>
          <a:lstStyle/>
          <a:p>
            <a:pPr algn="ctr"/>
            <a:r>
              <a:rPr lang="en-US" dirty="0"/>
              <a:t>P. 41…..</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D6C130-6C7D-924C-BA30-693C2C341BE9}"/>
              </a:ext>
            </a:extLst>
          </p:cNvPr>
          <p:cNvSpPr>
            <a:spLocks noGrp="1"/>
          </p:cNvSpPr>
          <p:nvPr>
            <p:ph idx="1"/>
          </p:nvPr>
        </p:nvSpPr>
        <p:spPr>
          <a:xfrm>
            <a:off x="1653363" y="2176272"/>
            <a:ext cx="9367204" cy="4041648"/>
          </a:xfrm>
        </p:spPr>
        <p:txBody>
          <a:bodyPr anchor="t">
            <a:normAutofit/>
          </a:bodyPr>
          <a:lstStyle/>
          <a:p>
            <a:pPr marL="0" indent="0">
              <a:buNone/>
            </a:pPr>
            <a:r>
              <a:rPr lang="en-US" sz="3600" dirty="0"/>
              <a:t>“When colonists in North America fought and won the war for independence from Britain, they used the rhetoric of liberty and natural rights to argue for the righteousness of their cause. While white soldiers and political leaders were declaring their inalienable right to independence, they were also enslaving countless women, men, and children of African descent.”</a:t>
            </a:r>
          </a:p>
        </p:txBody>
      </p:sp>
    </p:spTree>
    <p:extLst>
      <p:ext uri="{BB962C8B-B14F-4D97-AF65-F5344CB8AC3E}">
        <p14:creationId xmlns:p14="http://schemas.microsoft.com/office/powerpoint/2010/main" val="66127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2" name="Freeform: Shape 11">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scale on a cloudy day&#10;&#10;Description automatically generated">
            <a:extLst>
              <a:ext uri="{FF2B5EF4-FFF2-40B4-BE49-F238E27FC236}">
                <a16:creationId xmlns:a16="http://schemas.microsoft.com/office/drawing/2014/main" id="{576D6539-1155-9A42-AD8B-AC31A95BB918}"/>
              </a:ext>
            </a:extLst>
          </p:cNvPr>
          <p:cNvPicPr>
            <a:picLocks noChangeAspect="1"/>
          </p:cNvPicPr>
          <p:nvPr/>
        </p:nvPicPr>
        <p:blipFill rotWithShape="1">
          <a:blip r:embed="rId2"/>
          <a:srcRect t="6910" r="-1" b="-1"/>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02804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newspaper, photo&#10;&#10;Description automatically generated">
            <a:extLst>
              <a:ext uri="{FF2B5EF4-FFF2-40B4-BE49-F238E27FC236}">
                <a16:creationId xmlns:a16="http://schemas.microsoft.com/office/drawing/2014/main" id="{3C3C0A3C-76E8-944A-A51B-91A06EF3E7C9}"/>
              </a:ext>
            </a:extLst>
          </p:cNvPr>
          <p:cNvPicPr>
            <a:picLocks noGrp="1" noChangeAspect="1"/>
          </p:cNvPicPr>
          <p:nvPr>
            <p:ph idx="4294967295"/>
          </p:nvPr>
        </p:nvPicPr>
        <p:blipFill>
          <a:blip r:embed="rId2"/>
          <a:stretch>
            <a:fillRect/>
          </a:stretch>
        </p:blipFill>
        <p:spPr>
          <a:xfrm>
            <a:off x="829733" y="164871"/>
            <a:ext cx="10888134" cy="6693129"/>
          </a:xfrm>
        </p:spPr>
      </p:pic>
    </p:spTree>
    <p:extLst>
      <p:ext uri="{BB962C8B-B14F-4D97-AF65-F5344CB8AC3E}">
        <p14:creationId xmlns:p14="http://schemas.microsoft.com/office/powerpoint/2010/main" val="115402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0" y="515619"/>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DD180231-59C9-D84F-BFB0-8C580F6464A0}"/>
              </a:ext>
            </a:extLst>
          </p:cNvPr>
          <p:cNvPicPr>
            <a:picLocks noChangeAspect="1"/>
          </p:cNvPicPr>
          <p:nvPr/>
        </p:nvPicPr>
        <p:blipFill>
          <a:blip r:embed="rId2">
            <a:duotone>
              <a:prstClr val="black"/>
              <a:prstClr val="white"/>
            </a:duotone>
          </a:blip>
          <a:stretch>
            <a:fillRect/>
          </a:stretch>
        </p:blipFill>
        <p:spPr>
          <a:xfrm>
            <a:off x="1775001" y="965201"/>
            <a:ext cx="9371509" cy="4927600"/>
          </a:xfrm>
          <a:prstGeom prst="rect">
            <a:avLst/>
          </a:prstGeom>
        </p:spPr>
      </p:pic>
    </p:spTree>
    <p:extLst>
      <p:ext uri="{BB962C8B-B14F-4D97-AF65-F5344CB8AC3E}">
        <p14:creationId xmlns:p14="http://schemas.microsoft.com/office/powerpoint/2010/main" val="8441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close up of a newspaper&#10;&#10;Description automatically generated">
            <a:extLst>
              <a:ext uri="{FF2B5EF4-FFF2-40B4-BE49-F238E27FC236}">
                <a16:creationId xmlns:a16="http://schemas.microsoft.com/office/drawing/2014/main" id="{8399FEA2-91E9-464B-A0BE-9FEA6E7824F0}"/>
              </a:ext>
            </a:extLst>
          </p:cNvPr>
          <p:cNvPicPr>
            <a:picLocks noGrp="1" noChangeAspect="1"/>
          </p:cNvPicPr>
          <p:nvPr>
            <p:ph idx="1"/>
          </p:nvPr>
        </p:nvPicPr>
        <p:blipFill rotWithShape="1">
          <a:blip r:embed="rId2"/>
          <a:srcRect b="867"/>
          <a:stretch/>
        </p:blipFill>
        <p:spPr>
          <a:xfrm>
            <a:off x="741023" y="731673"/>
            <a:ext cx="8621342" cy="5394653"/>
          </a:xfrm>
          <a:prstGeom prst="rect">
            <a:avLst/>
          </a:prstGeom>
        </p:spPr>
      </p:pic>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75484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11693-5E33-F942-8076-AA12017A85CF}"/>
              </a:ext>
            </a:extLst>
          </p:cNvPr>
          <p:cNvSpPr>
            <a:spLocks noGrp="1"/>
          </p:cNvSpPr>
          <p:nvPr>
            <p:ph type="title"/>
          </p:nvPr>
        </p:nvSpPr>
        <p:spPr>
          <a:xfrm>
            <a:off x="1075767" y="1188637"/>
            <a:ext cx="2988234" cy="4480726"/>
          </a:xfrm>
        </p:spPr>
        <p:txBody>
          <a:bodyPr>
            <a:normAutofit/>
          </a:bodyPr>
          <a:lstStyle/>
          <a:p>
            <a:pPr algn="r"/>
            <a:r>
              <a:rPr lang="en-US" sz="6600" dirty="0"/>
              <a:t>P. 55</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575A40-D798-5347-BABA-B92A6E8DA096}"/>
              </a:ext>
            </a:extLst>
          </p:cNvPr>
          <p:cNvSpPr>
            <a:spLocks noGrp="1"/>
          </p:cNvSpPr>
          <p:nvPr>
            <p:ph idx="1"/>
          </p:nvPr>
        </p:nvSpPr>
        <p:spPr>
          <a:xfrm>
            <a:off x="5255260" y="1648870"/>
            <a:ext cx="4702848" cy="3560260"/>
          </a:xfrm>
        </p:spPr>
        <p:txBody>
          <a:bodyPr anchor="ctr">
            <a:normAutofit/>
          </a:bodyPr>
          <a:lstStyle/>
          <a:p>
            <a:pPr marL="0" indent="0">
              <a:buNone/>
            </a:pPr>
            <a:r>
              <a:rPr lang="en-US" sz="3200" b="1" dirty="0"/>
              <a:t>“The American Church compromised with racism in the eighteenth century by permitting slavery to continue."</a:t>
            </a:r>
          </a:p>
        </p:txBody>
      </p:sp>
    </p:spTree>
    <p:extLst>
      <p:ext uri="{BB962C8B-B14F-4D97-AF65-F5344CB8AC3E}">
        <p14:creationId xmlns:p14="http://schemas.microsoft.com/office/powerpoint/2010/main" val="77981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7435-91FC-A940-819B-1911D06066D4}"/>
              </a:ext>
            </a:extLst>
          </p:cNvPr>
          <p:cNvSpPr>
            <a:spLocks noGrp="1"/>
          </p:cNvSpPr>
          <p:nvPr>
            <p:ph type="title"/>
          </p:nvPr>
        </p:nvSpPr>
        <p:spPr/>
        <p:txBody>
          <a:bodyPr/>
          <a:lstStyle/>
          <a:p>
            <a:pPr algn="ctr"/>
            <a:r>
              <a:rPr lang="en-US" b="1" dirty="0"/>
              <a:t>The Takeaway Wrap Up</a:t>
            </a:r>
          </a:p>
        </p:txBody>
      </p:sp>
      <p:sp>
        <p:nvSpPr>
          <p:cNvPr id="3" name="Content Placeholder 2">
            <a:extLst>
              <a:ext uri="{FF2B5EF4-FFF2-40B4-BE49-F238E27FC236}">
                <a16:creationId xmlns:a16="http://schemas.microsoft.com/office/drawing/2014/main" id="{AB512FEB-1848-C147-BCC5-24A904541053}"/>
              </a:ext>
            </a:extLst>
          </p:cNvPr>
          <p:cNvSpPr>
            <a:spLocks noGrp="1"/>
          </p:cNvSpPr>
          <p:nvPr>
            <p:ph idx="1"/>
          </p:nvPr>
        </p:nvSpPr>
        <p:spPr/>
        <p:txBody>
          <a:bodyPr>
            <a:normAutofit/>
          </a:bodyPr>
          <a:lstStyle/>
          <a:p>
            <a:r>
              <a:rPr lang="en-US" sz="3600" dirty="0"/>
              <a:t>What can we do to personally refrain from compromising in race relations with others?</a:t>
            </a:r>
          </a:p>
          <a:p>
            <a:r>
              <a:rPr lang="en-US" sz="3600" dirty="0"/>
              <a:t>What hurts you about the history that was revealed in chapters 1-3?</a:t>
            </a:r>
          </a:p>
          <a:p>
            <a:r>
              <a:rPr lang="en-US" sz="3600" dirty="0"/>
              <a:t>What was most surprising to you about chapters 1-3?</a:t>
            </a:r>
          </a:p>
          <a:p>
            <a:r>
              <a:rPr lang="en-US" sz="3600" dirty="0"/>
              <a:t>What hope opportunities are available after reading chapter 1-3?</a:t>
            </a:r>
          </a:p>
        </p:txBody>
      </p:sp>
    </p:spTree>
    <p:extLst>
      <p:ext uri="{BB962C8B-B14F-4D97-AF65-F5344CB8AC3E}">
        <p14:creationId xmlns:p14="http://schemas.microsoft.com/office/powerpoint/2010/main" val="199152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0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sitting, front, laying, cat&#10;&#10;Description automatically generated">
            <a:extLst>
              <a:ext uri="{FF2B5EF4-FFF2-40B4-BE49-F238E27FC236}">
                <a16:creationId xmlns:a16="http://schemas.microsoft.com/office/drawing/2014/main" id="{68B41E70-D519-4642-A529-B6A5A5F46FAD}"/>
              </a:ext>
            </a:extLst>
          </p:cNvPr>
          <p:cNvPicPr>
            <a:picLocks noChangeAspect="1"/>
          </p:cNvPicPr>
          <p:nvPr/>
        </p:nvPicPr>
        <p:blipFill>
          <a:blip r:embed="rId3"/>
          <a:stretch>
            <a:fillRect/>
          </a:stretch>
        </p:blipFill>
        <p:spPr>
          <a:xfrm>
            <a:off x="3236181" y="1926435"/>
            <a:ext cx="5462546" cy="3048862"/>
          </a:xfrm>
          <a:prstGeom prst="rect">
            <a:avLst/>
          </a:prstGeom>
        </p:spPr>
      </p:pic>
    </p:spTree>
    <p:extLst>
      <p:ext uri="{BB962C8B-B14F-4D97-AF65-F5344CB8AC3E}">
        <p14:creationId xmlns:p14="http://schemas.microsoft.com/office/powerpoint/2010/main" val="29169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1CE4B-B5C1-C14C-BA0B-DC086A8AA5B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September 15, 1963</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vintage photo of a group of people posing for the camera&#10;&#10;Description automatically generated">
            <a:extLst>
              <a:ext uri="{FF2B5EF4-FFF2-40B4-BE49-F238E27FC236}">
                <a16:creationId xmlns:a16="http://schemas.microsoft.com/office/drawing/2014/main" id="{CFD5FC36-DE5C-CB44-8ACF-25945B403C2E}"/>
              </a:ext>
            </a:extLst>
          </p:cNvPr>
          <p:cNvPicPr>
            <a:picLocks noGrp="1" noChangeAspect="1"/>
          </p:cNvPicPr>
          <p:nvPr>
            <p:ph idx="1"/>
          </p:nvPr>
        </p:nvPicPr>
        <p:blipFill rotWithShape="1">
          <a:blip r:embed="rId2"/>
          <a:srcRect r="-1" b="10843"/>
          <a:stretch/>
        </p:blipFill>
        <p:spPr>
          <a:xfrm>
            <a:off x="976251" y="942538"/>
            <a:ext cx="7163222" cy="4808332"/>
          </a:xfrm>
          <a:prstGeom prst="rect">
            <a:avLst/>
          </a:prstGeom>
          <a:effectLst/>
        </p:spPr>
      </p:pic>
    </p:spTree>
    <p:extLst>
      <p:ext uri="{BB962C8B-B14F-4D97-AF65-F5344CB8AC3E}">
        <p14:creationId xmlns:p14="http://schemas.microsoft.com/office/powerpoint/2010/main" val="356174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C522402-5822-114D-ABDE-FF511F685152}"/>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b="1" dirty="0">
                <a:solidFill>
                  <a:srgbClr val="2C2C2C"/>
                </a:solidFill>
              </a:rPr>
              <a:t>What made you stop and reflect in your reading of chapter 1?</a:t>
            </a:r>
          </a:p>
        </p:txBody>
      </p:sp>
      <p:sp>
        <p:nvSpPr>
          <p:cNvPr id="34"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gn in front of a building&#10;&#10;Description automatically generated">
            <a:extLst>
              <a:ext uri="{FF2B5EF4-FFF2-40B4-BE49-F238E27FC236}">
                <a16:creationId xmlns:a16="http://schemas.microsoft.com/office/drawing/2014/main" id="{F4A2126A-A505-E047-8F7A-8DA68F94E6BF}"/>
              </a:ext>
            </a:extLst>
          </p:cNvPr>
          <p:cNvPicPr>
            <a:picLocks noGrp="1" noChangeAspect="1"/>
          </p:cNvPicPr>
          <p:nvPr>
            <p:ph idx="1"/>
          </p:nvPr>
        </p:nvPicPr>
        <p:blipFill rotWithShape="1">
          <a:blip r:embed="rId2"/>
          <a:srcRect r="-1" b="10384"/>
          <a:stretch/>
        </p:blipFill>
        <p:spPr>
          <a:xfrm>
            <a:off x="4062964" y="942538"/>
            <a:ext cx="7163222" cy="4808332"/>
          </a:xfrm>
          <a:prstGeom prst="rect">
            <a:avLst/>
          </a:prstGeom>
          <a:effectLst/>
        </p:spPr>
      </p:pic>
    </p:spTree>
    <p:extLst>
      <p:ext uri="{BB962C8B-B14F-4D97-AF65-F5344CB8AC3E}">
        <p14:creationId xmlns:p14="http://schemas.microsoft.com/office/powerpoint/2010/main" val="18975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67B14-1E60-D64D-A079-D80FB1E2792F}"/>
              </a:ext>
            </a:extLst>
          </p:cNvPr>
          <p:cNvSpPr>
            <a:spLocks noGrp="1"/>
          </p:cNvSpPr>
          <p:nvPr>
            <p:ph type="title"/>
          </p:nvPr>
        </p:nvSpPr>
        <p:spPr>
          <a:xfrm>
            <a:off x="1075767" y="1188637"/>
            <a:ext cx="2988234" cy="4480726"/>
          </a:xfrm>
        </p:spPr>
        <p:txBody>
          <a:bodyPr>
            <a:normAutofit/>
          </a:bodyPr>
          <a:lstStyle/>
          <a:p>
            <a:pPr algn="r"/>
            <a:r>
              <a:rPr lang="en-US" sz="6600" dirty="0"/>
              <a:t>On page</a:t>
            </a:r>
            <a:br>
              <a:rPr lang="en-US" sz="6600" dirty="0"/>
            </a:br>
            <a:r>
              <a:rPr lang="en-US" sz="6600" dirty="0"/>
              <a:t>24…..</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F61BD3-B351-144E-950F-919886589DF2}"/>
              </a:ext>
            </a:extLst>
          </p:cNvPr>
          <p:cNvSpPr>
            <a:spLocks noGrp="1"/>
          </p:cNvSpPr>
          <p:nvPr>
            <p:ph idx="1"/>
          </p:nvPr>
        </p:nvSpPr>
        <p:spPr>
          <a:xfrm>
            <a:off x="5255260" y="1648870"/>
            <a:ext cx="4702848" cy="3560260"/>
          </a:xfrm>
        </p:spPr>
        <p:txBody>
          <a:bodyPr anchor="ctr">
            <a:normAutofit/>
          </a:bodyPr>
          <a:lstStyle/>
          <a:p>
            <a:pPr marL="0" indent="0">
              <a:buNone/>
            </a:pPr>
            <a:r>
              <a:rPr lang="en-US" sz="3200" b="1" dirty="0"/>
              <a:t>“Progress is possible, but we must learn to discern the difference between complicit Christianity and courageous Christianity."</a:t>
            </a:r>
          </a:p>
        </p:txBody>
      </p:sp>
    </p:spTree>
    <p:extLst>
      <p:ext uri="{BB962C8B-B14F-4D97-AF65-F5344CB8AC3E}">
        <p14:creationId xmlns:p14="http://schemas.microsoft.com/office/powerpoint/2010/main" val="30793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1A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rawing of a cartoon character&#10;&#10;Description automatically generated">
            <a:extLst>
              <a:ext uri="{FF2B5EF4-FFF2-40B4-BE49-F238E27FC236}">
                <a16:creationId xmlns:a16="http://schemas.microsoft.com/office/drawing/2014/main" id="{07B66562-0E07-0C46-8995-630469622000}"/>
              </a:ext>
            </a:extLst>
          </p:cNvPr>
          <p:cNvPicPr>
            <a:picLocks noChangeAspect="1"/>
          </p:cNvPicPr>
          <p:nvPr/>
        </p:nvPicPr>
        <p:blipFill>
          <a:blip r:embed="rId3"/>
          <a:stretch>
            <a:fillRect/>
          </a:stretch>
        </p:blipFill>
        <p:spPr>
          <a:xfrm>
            <a:off x="3236181" y="1367872"/>
            <a:ext cx="5462546" cy="4165988"/>
          </a:xfrm>
          <a:prstGeom prst="rect">
            <a:avLst/>
          </a:prstGeom>
        </p:spPr>
      </p:pic>
    </p:spTree>
    <p:extLst>
      <p:ext uri="{BB962C8B-B14F-4D97-AF65-F5344CB8AC3E}">
        <p14:creationId xmlns:p14="http://schemas.microsoft.com/office/powerpoint/2010/main" val="81192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E9B2B-17DC-E441-BF7B-4964FD4ECF18}"/>
              </a:ext>
            </a:extLst>
          </p:cNvPr>
          <p:cNvSpPr>
            <a:spLocks noGrp="1"/>
          </p:cNvSpPr>
          <p:nvPr>
            <p:ph type="title"/>
          </p:nvPr>
        </p:nvSpPr>
        <p:spPr>
          <a:xfrm>
            <a:off x="1075767" y="1188637"/>
            <a:ext cx="2988234" cy="4480726"/>
          </a:xfrm>
        </p:spPr>
        <p:txBody>
          <a:bodyPr>
            <a:normAutofit/>
          </a:bodyPr>
          <a:lstStyle/>
          <a:p>
            <a:pPr algn="r"/>
            <a:r>
              <a:rPr lang="en-US" sz="6600" dirty="0"/>
              <a:t>On page</a:t>
            </a:r>
            <a:br>
              <a:rPr lang="en-US" sz="6600" dirty="0"/>
            </a:br>
            <a:r>
              <a:rPr lang="en-US" sz="6600" dirty="0"/>
              <a:t>29…</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8552BA-E935-A04F-9594-1E1780878CD1}"/>
              </a:ext>
            </a:extLst>
          </p:cNvPr>
          <p:cNvSpPr>
            <a:spLocks noGrp="1"/>
          </p:cNvSpPr>
          <p:nvPr>
            <p:ph idx="1"/>
          </p:nvPr>
        </p:nvSpPr>
        <p:spPr>
          <a:xfrm>
            <a:off x="5255260" y="1648870"/>
            <a:ext cx="4702848" cy="3560260"/>
          </a:xfrm>
        </p:spPr>
        <p:txBody>
          <a:bodyPr anchor="ctr">
            <a:normAutofit lnSpcReduction="10000"/>
          </a:bodyPr>
          <a:lstStyle/>
          <a:p>
            <a:pPr marL="0" indent="0">
              <a:buNone/>
            </a:pPr>
            <a:endParaRPr lang="en-US" sz="2400" dirty="0"/>
          </a:p>
          <a:p>
            <a:pPr marL="0" indent="0">
              <a:buNone/>
            </a:pPr>
            <a:r>
              <a:rPr lang="en-US" sz="3200" b="1" dirty="0"/>
              <a:t>“Over the next 300 years, the transatlantic slave trade transported more than ten million Africans to the Americas in a forced mitigation of epic scale.”</a:t>
            </a:r>
          </a:p>
          <a:p>
            <a:pPr marL="0" indent="0">
              <a:buNone/>
            </a:pPr>
            <a:endParaRPr lang="en-US" sz="2400" dirty="0"/>
          </a:p>
        </p:txBody>
      </p:sp>
    </p:spTree>
    <p:extLst>
      <p:ext uri="{BB962C8B-B14F-4D97-AF65-F5344CB8AC3E}">
        <p14:creationId xmlns:p14="http://schemas.microsoft.com/office/powerpoint/2010/main" val="121882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hoto, table, food, sign&#10;&#10;Description automatically generated">
            <a:extLst>
              <a:ext uri="{FF2B5EF4-FFF2-40B4-BE49-F238E27FC236}">
                <a16:creationId xmlns:a16="http://schemas.microsoft.com/office/drawing/2014/main" id="{FF8438D1-B24B-9344-B079-F8D0359FFE53}"/>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41173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E5D71-4B85-9947-AE72-371F5B341A83}"/>
              </a:ext>
            </a:extLst>
          </p:cNvPr>
          <p:cNvSpPr>
            <a:spLocks noGrp="1"/>
          </p:cNvSpPr>
          <p:nvPr>
            <p:ph sz="half" idx="4294967295"/>
          </p:nvPr>
        </p:nvSpPr>
        <p:spPr>
          <a:xfrm>
            <a:off x="0" y="1825625"/>
            <a:ext cx="5181600" cy="4351338"/>
          </a:xfrm>
        </p:spPr>
        <p:txBody>
          <a:bodyPr>
            <a:normAutofit/>
          </a:bodyPr>
          <a:lstStyle/>
          <a:p>
            <a:r>
              <a:rPr lang="en-US" sz="3000" dirty="0"/>
              <a:t>This negatively impacted families.</a:t>
            </a:r>
          </a:p>
          <a:p>
            <a:r>
              <a:rPr lang="en-US" sz="3000" dirty="0"/>
              <a:t>This destroyed and affected the self esteem of many.</a:t>
            </a:r>
          </a:p>
          <a:p>
            <a:r>
              <a:rPr lang="en-US" sz="3000" dirty="0"/>
              <a:t>Slavery took the lives of many.</a:t>
            </a:r>
          </a:p>
          <a:p>
            <a:r>
              <a:rPr lang="en-US" sz="3000" dirty="0"/>
              <a:t>This reinforced the idea that people of color are inevitable servants and less than others.</a:t>
            </a:r>
          </a:p>
        </p:txBody>
      </p:sp>
      <p:sp>
        <p:nvSpPr>
          <p:cNvPr id="4" name="Content Placeholder 3">
            <a:extLst>
              <a:ext uri="{FF2B5EF4-FFF2-40B4-BE49-F238E27FC236}">
                <a16:creationId xmlns:a16="http://schemas.microsoft.com/office/drawing/2014/main" id="{E3CD4D85-F2AB-6944-B1E2-B6D43C28FC27}"/>
              </a:ext>
            </a:extLst>
          </p:cNvPr>
          <p:cNvSpPr>
            <a:spLocks noGrp="1"/>
          </p:cNvSpPr>
          <p:nvPr>
            <p:ph sz="half" idx="4294967295"/>
          </p:nvPr>
        </p:nvSpPr>
        <p:spPr>
          <a:xfrm>
            <a:off x="7010400" y="1825625"/>
            <a:ext cx="5181600" cy="4351338"/>
          </a:xfrm>
        </p:spPr>
        <p:txBody>
          <a:bodyPr/>
          <a:lstStyle/>
          <a:p>
            <a:r>
              <a:rPr lang="en-US" dirty="0"/>
              <a:t>Slavery caused generational pain.</a:t>
            </a:r>
          </a:p>
          <a:p>
            <a:r>
              <a:rPr lang="en-US" dirty="0"/>
              <a:t>Slavery produced wealth for some and worry for many.</a:t>
            </a:r>
          </a:p>
          <a:p>
            <a:r>
              <a:rPr lang="en-US" dirty="0"/>
              <a:t>Sadly, the effects of slavery continues to be seen in societies actions, structures, and beliefs.</a:t>
            </a:r>
          </a:p>
        </p:txBody>
      </p:sp>
    </p:spTree>
    <p:extLst>
      <p:ext uri="{BB962C8B-B14F-4D97-AF65-F5344CB8AC3E}">
        <p14:creationId xmlns:p14="http://schemas.microsoft.com/office/powerpoint/2010/main" val="35866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286</Words>
  <Application>Microsoft Macintosh PowerPoint</Application>
  <PresentationFormat>Widescreen</PresentationFormat>
  <Paragraphs>23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Rockwell</vt:lpstr>
      <vt:lpstr>Office Theme</vt:lpstr>
      <vt:lpstr>PowerPoint Presentation</vt:lpstr>
      <vt:lpstr>PowerPoint Presentation</vt:lpstr>
      <vt:lpstr>September 15, 1963</vt:lpstr>
      <vt:lpstr>What made you stop and reflect in your reading of chapter 1?</vt:lpstr>
      <vt:lpstr>On page 24…..</vt:lpstr>
      <vt:lpstr>PowerPoint Presentation</vt:lpstr>
      <vt:lpstr>On page 29…</vt:lpstr>
      <vt:lpstr>PowerPoint Presentation</vt:lpstr>
      <vt:lpstr>PowerPoint Presentation</vt:lpstr>
      <vt:lpstr>PowerPoint Presentation</vt:lpstr>
      <vt:lpstr>PowerPoint Presentation</vt:lpstr>
      <vt:lpstr>PowerPoint Presentation</vt:lpstr>
      <vt:lpstr>P. 41…..</vt:lpstr>
      <vt:lpstr>PowerPoint Presentation</vt:lpstr>
      <vt:lpstr>PowerPoint Presentation</vt:lpstr>
      <vt:lpstr>PowerPoint Presentation</vt:lpstr>
      <vt:lpstr>PowerPoint Presentation</vt:lpstr>
      <vt:lpstr>P. 55</vt:lpstr>
      <vt:lpstr>The Takeaway 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2020-08-24T01:55:45Z</dcterms:created>
  <dcterms:modified xsi:type="dcterms:W3CDTF">2020-08-24T02:25:44Z</dcterms:modified>
</cp:coreProperties>
</file>