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2"/>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61FE-B334-5245-915F-7F82EAEAD3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C045A8-83A3-F449-A8E2-BA0AE37539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C30B15-D38E-7A4C-AAA5-CCD718CE8B93}"/>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FD647C46-3F26-F741-B84E-A911B6BDD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3E4A3-9F7C-6A46-9392-3A62BEFF5B73}"/>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408393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99A5-B6BA-F741-812B-04CA49F8DB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12B8FD-D11E-824C-A954-C73ADCA90F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0A975-8415-804B-8A30-C7DE73A2041A}"/>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92B49F1A-6565-F846-AB9D-9C44C7702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1EDC4-CBD9-AE4D-8429-6723DFFF86C9}"/>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348180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9CFD9-8147-9340-8536-A7726BD7EA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A2CF75-3275-6A4B-9F1E-17223FD14B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C774D-A0EB-4D44-AD26-9B9CFD6C22F0}"/>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9E05ED55-9236-7F47-9D30-4E72807E4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50704-51E4-DB42-A0C0-F62D543BC0A0}"/>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235933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C6672-CAC6-D748-BC32-19114BC962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3BBC8-D5D8-3743-8BCD-FF3E4C8AB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79269-368E-D648-9C81-5E8F29655120}"/>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7A1C6721-C4E2-FB41-9005-E39094B99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04005-5ECD-8644-BC10-E56FE08212E4}"/>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381034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5AA4A-E7C7-024C-944C-79E853F274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DE397-B808-B842-A7ED-BB0BBABBCC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605091-4B2B-E748-AC97-3CD2F17B9C2D}"/>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3C9DB7E4-9719-BD4F-BD9B-6E3357409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8DF53-AEA0-CC4A-8B6C-259E0EE16B6E}"/>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206411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CC47-F79E-0A44-BF9B-96C7C517D0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FD763-BB33-0C4C-A259-5A363F4D5A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CA8F7-566E-B246-A8BB-B6464C1E40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DC86FA-81CF-0F42-81C2-1D119430914D}"/>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6" name="Footer Placeholder 5">
            <a:extLst>
              <a:ext uri="{FF2B5EF4-FFF2-40B4-BE49-F238E27FC236}">
                <a16:creationId xmlns:a16="http://schemas.microsoft.com/office/drawing/2014/main" id="{781B254D-9F20-3047-A959-24398246A5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2BA4C-9063-ED45-B985-4A97F179A8F7}"/>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291765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4608-6749-504D-A768-9AD694D08E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E431CD-3345-6D45-96F9-BD808E294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FE6A12-55AA-1142-9645-8226B44D48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801B13-C420-C440-85E4-A9B6E832FD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5C925-72F2-4148-ABB9-D088454A22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DB32D3-5E0A-994D-90FA-BA8ED0D27F51}"/>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8" name="Footer Placeholder 7">
            <a:extLst>
              <a:ext uri="{FF2B5EF4-FFF2-40B4-BE49-F238E27FC236}">
                <a16:creationId xmlns:a16="http://schemas.microsoft.com/office/drawing/2014/main" id="{7CC718B4-8B07-7A4D-B7F0-01BBE1D50F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92E711-F42A-CA44-BCF1-71DC8C5DB8B5}"/>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389720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0BE27-9425-154C-8545-FB8C8F51FC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BDB479-B1DB-5C40-9768-3A06C982B1FF}"/>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4" name="Footer Placeholder 3">
            <a:extLst>
              <a:ext uri="{FF2B5EF4-FFF2-40B4-BE49-F238E27FC236}">
                <a16:creationId xmlns:a16="http://schemas.microsoft.com/office/drawing/2014/main" id="{79A2F096-28EC-8841-AE25-E27CE68828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F8CD74-F85C-974E-ADA0-AE5C0644A316}"/>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332251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F19F05-7CDB-9844-9544-6913C10EF591}"/>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3" name="Footer Placeholder 2">
            <a:extLst>
              <a:ext uri="{FF2B5EF4-FFF2-40B4-BE49-F238E27FC236}">
                <a16:creationId xmlns:a16="http://schemas.microsoft.com/office/drawing/2014/main" id="{35DC517C-3DC8-C84D-8308-E632DBC171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08079C-04C4-F94E-841B-CA217F40F6DF}"/>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237534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620B-1309-C44E-AA4A-373C6B9CBD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4F6314-F4B3-F045-BAF6-F484C74E0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106F76-9D99-9146-8ECA-3D09D0BB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A3507-B654-FA46-8927-C8B9B66288CC}"/>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6" name="Footer Placeholder 5">
            <a:extLst>
              <a:ext uri="{FF2B5EF4-FFF2-40B4-BE49-F238E27FC236}">
                <a16:creationId xmlns:a16="http://schemas.microsoft.com/office/drawing/2014/main" id="{E42F821E-F298-4944-B106-BBC4B8276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BD20DB-20D6-614C-818C-1A8996C3A800}"/>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197788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1370-ADC5-6048-8BBC-87113E6B0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3DF43A-DF24-C448-9BBF-EC7A48EE4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0726D3-6778-5B41-A1FF-DA8E658EB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1B82A-72E3-3F46-A9DD-A29EB4F47CF7}"/>
              </a:ext>
            </a:extLst>
          </p:cNvPr>
          <p:cNvSpPr>
            <a:spLocks noGrp="1"/>
          </p:cNvSpPr>
          <p:nvPr>
            <p:ph type="dt" sz="half" idx="10"/>
          </p:nvPr>
        </p:nvSpPr>
        <p:spPr/>
        <p:txBody>
          <a:bodyPr/>
          <a:lstStyle/>
          <a:p>
            <a:fld id="{C380A717-E9F4-D24D-B903-772DEBCF44DE}" type="datetimeFigureOut">
              <a:rPr lang="en-US" smtClean="0"/>
              <a:t>1/25/21</a:t>
            </a:fld>
            <a:endParaRPr lang="en-US"/>
          </a:p>
        </p:txBody>
      </p:sp>
      <p:sp>
        <p:nvSpPr>
          <p:cNvPr id="6" name="Footer Placeholder 5">
            <a:extLst>
              <a:ext uri="{FF2B5EF4-FFF2-40B4-BE49-F238E27FC236}">
                <a16:creationId xmlns:a16="http://schemas.microsoft.com/office/drawing/2014/main" id="{471D8C50-7F21-264B-BB57-80B2ACEBDA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574109-21D7-3248-91D0-10BD955BED00}"/>
              </a:ext>
            </a:extLst>
          </p:cNvPr>
          <p:cNvSpPr>
            <a:spLocks noGrp="1"/>
          </p:cNvSpPr>
          <p:nvPr>
            <p:ph type="sldNum" sz="quarter" idx="12"/>
          </p:nvPr>
        </p:nvSpPr>
        <p:spPr/>
        <p:txBody>
          <a:bodyPr/>
          <a:lstStyle/>
          <a:p>
            <a:fld id="{CC694334-76A1-DB4D-82C5-54C5E980278A}" type="slidenum">
              <a:rPr lang="en-US" smtClean="0"/>
              <a:t>‹#›</a:t>
            </a:fld>
            <a:endParaRPr lang="en-US"/>
          </a:p>
        </p:txBody>
      </p:sp>
    </p:spTree>
    <p:extLst>
      <p:ext uri="{BB962C8B-B14F-4D97-AF65-F5344CB8AC3E}">
        <p14:creationId xmlns:p14="http://schemas.microsoft.com/office/powerpoint/2010/main" val="152191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76791B-2AA4-F44F-BF85-6F22FA868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BDDCC-113B-644B-88D6-0137BE326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99B51-E7E0-FB49-B652-43C4266C0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0A717-E9F4-D24D-B903-772DEBCF44DE}" type="datetimeFigureOut">
              <a:rPr lang="en-US" smtClean="0"/>
              <a:t>1/25/21</a:t>
            </a:fld>
            <a:endParaRPr lang="en-US"/>
          </a:p>
        </p:txBody>
      </p:sp>
      <p:sp>
        <p:nvSpPr>
          <p:cNvPr id="5" name="Footer Placeholder 4">
            <a:extLst>
              <a:ext uri="{FF2B5EF4-FFF2-40B4-BE49-F238E27FC236}">
                <a16:creationId xmlns:a16="http://schemas.microsoft.com/office/drawing/2014/main" id="{5D97AF81-B2B3-F042-B0BE-C16D244D3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208AD-3125-4942-931B-819B7483EC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94334-76A1-DB4D-82C5-54C5E980278A}" type="slidenum">
              <a:rPr lang="en-US" smtClean="0"/>
              <a:t>‹#›</a:t>
            </a:fld>
            <a:endParaRPr lang="en-US"/>
          </a:p>
        </p:txBody>
      </p:sp>
    </p:spTree>
    <p:extLst>
      <p:ext uri="{BB962C8B-B14F-4D97-AF65-F5344CB8AC3E}">
        <p14:creationId xmlns:p14="http://schemas.microsoft.com/office/powerpoint/2010/main" val="188405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73" name="Freeform: Shape 72">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2050" name="Picture 2" descr="Be the Bridge to Racial Unity – Journey Center Santa Rosa">
            <a:extLst>
              <a:ext uri="{FF2B5EF4-FFF2-40B4-BE49-F238E27FC236}">
                <a16:creationId xmlns:a16="http://schemas.microsoft.com/office/drawing/2014/main" id="{844B1DB2-472E-C541-B31D-AC1A93CDF7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236" r="-1" b="10894"/>
          <a:stretch/>
        </p:blipFill>
        <p:spPr bwMode="auto">
          <a:xfrm>
            <a:off x="2354578" y="544297"/>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011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04BF40-A1AA-2445-A0DC-F12E7EC49783}"/>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algn="ctr"/>
            <a:r>
              <a:rPr lang="en-US" sz="4000" b="1" dirty="0">
                <a:solidFill>
                  <a:srgbClr val="FFFFFF"/>
                </a:solidFill>
              </a:rPr>
              <a:t>Chapter 2</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e Can Fix It: Saving the Truth from the Internet | by Sunil Paul | Medium">
            <a:extLst>
              <a:ext uri="{FF2B5EF4-FFF2-40B4-BE49-F238E27FC236}">
                <a16:creationId xmlns:a16="http://schemas.microsoft.com/office/drawing/2014/main" id="{CE2B0C18-69B0-4445-84A7-D08CE78B584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895" r="-1" b="5489"/>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95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World Until Yesterday Debrief - ppt download">
            <a:extLst>
              <a:ext uri="{FF2B5EF4-FFF2-40B4-BE49-F238E27FC236}">
                <a16:creationId xmlns:a16="http://schemas.microsoft.com/office/drawing/2014/main" id="{9CF6002D-1792-AC4E-9315-76AFE033B4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787313"/>
            <a:ext cx="7047923" cy="5279139"/>
          </a:xfrm>
          <a:prstGeom prst="rect">
            <a:avLst/>
          </a:pr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76"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704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picture containing graphical user interface&#10;&#10;Description automatically generated">
            <a:extLst>
              <a:ext uri="{FF2B5EF4-FFF2-40B4-BE49-F238E27FC236}">
                <a16:creationId xmlns:a16="http://schemas.microsoft.com/office/drawing/2014/main" id="{45BF292D-7A76-784C-A8C8-EF44BF73E30D}"/>
              </a:ext>
            </a:extLst>
          </p:cNvPr>
          <p:cNvPicPr>
            <a:picLocks noChangeAspect="1"/>
          </p:cNvPicPr>
          <p:nvPr/>
        </p:nvPicPr>
        <p:blipFill rotWithShape="1">
          <a:blip r:embed="rId2"/>
          <a:srcRect r="1" b="106"/>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pic>
        <p:nvPicPr>
          <p:cNvPr id="4100" name="Picture 4" descr="The Microaggressions Still Prevalent In The Workplace">
            <a:extLst>
              <a:ext uri="{FF2B5EF4-FFF2-40B4-BE49-F238E27FC236}">
                <a16:creationId xmlns:a16="http://schemas.microsoft.com/office/drawing/2014/main" id="{FE9E5387-79A6-8E42-B6F6-AF864C07EE0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096919" y="4401344"/>
            <a:ext cx="1739900" cy="11557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The Microaggressions Still Prevalent In The Workplace">
            <a:extLst>
              <a:ext uri="{FF2B5EF4-FFF2-40B4-BE49-F238E27FC236}">
                <a16:creationId xmlns:a16="http://schemas.microsoft.com/office/drawing/2014/main" id="{3D93885B-BEC6-3A4B-AA65-41F4C557C5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8497" y="3609923"/>
            <a:ext cx="4945503" cy="328496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hat are microaggressions? Let these high school students show you.">
            <a:extLst>
              <a:ext uri="{FF2B5EF4-FFF2-40B4-BE49-F238E27FC236}">
                <a16:creationId xmlns:a16="http://schemas.microsoft.com/office/drawing/2014/main" id="{DEF3E3C4-E9C9-B94F-82F7-43135CD8A6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3609923"/>
            <a:ext cx="5424382" cy="3184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836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4507D631-BECE-3C48-90B9-50115FC9D5E4}"/>
              </a:ext>
            </a:extLst>
          </p:cNvPr>
          <p:cNvSpPr>
            <a:spLocks noGrp="1"/>
          </p:cNvSpPr>
          <p:nvPr>
            <p:ph type="title"/>
          </p:nvPr>
        </p:nvSpPr>
        <p:spPr>
          <a:xfrm>
            <a:off x="827088" y="1641752"/>
            <a:ext cx="2655887" cy="3213277"/>
          </a:xfrm>
        </p:spPr>
        <p:txBody>
          <a:bodyPr anchor="t">
            <a:normAutofit/>
          </a:bodyPr>
          <a:lstStyle/>
          <a:p>
            <a:br>
              <a:rPr lang="en-US" sz="4000" dirty="0">
                <a:solidFill>
                  <a:schemeClr val="bg1"/>
                </a:solidFill>
              </a:rPr>
            </a:br>
            <a:r>
              <a:rPr lang="en-US" sz="4000" dirty="0">
                <a:solidFill>
                  <a:schemeClr val="bg1"/>
                </a:solidFill>
              </a:rPr>
              <a:t>Chapter 2, page 17</a:t>
            </a:r>
          </a:p>
        </p:txBody>
      </p:sp>
      <p:sp>
        <p:nvSpPr>
          <p:cNvPr id="3" name="Content Placeholder 2">
            <a:extLst>
              <a:ext uri="{FF2B5EF4-FFF2-40B4-BE49-F238E27FC236}">
                <a16:creationId xmlns:a16="http://schemas.microsoft.com/office/drawing/2014/main" id="{5EB47FDD-1848-5D44-A7D7-6A69D293473A}"/>
              </a:ext>
            </a:extLst>
          </p:cNvPr>
          <p:cNvSpPr>
            <a:spLocks noGrp="1"/>
          </p:cNvSpPr>
          <p:nvPr>
            <p:ph idx="1"/>
          </p:nvPr>
        </p:nvSpPr>
        <p:spPr>
          <a:xfrm>
            <a:off x="5232401" y="1721579"/>
            <a:ext cx="6140449" cy="3952648"/>
          </a:xfrm>
        </p:spPr>
        <p:txBody>
          <a:bodyPr>
            <a:normAutofit fontScale="92500" lnSpcReduction="10000"/>
          </a:bodyPr>
          <a:lstStyle/>
          <a:p>
            <a:pPr marL="0" indent="0">
              <a:buNone/>
            </a:pPr>
            <a:endParaRPr lang="en-US" sz="2400" dirty="0">
              <a:solidFill>
                <a:schemeClr val="bg1">
                  <a:alpha val="80000"/>
                </a:schemeClr>
              </a:solidFill>
            </a:endParaRPr>
          </a:p>
          <a:p>
            <a:pPr marL="0" indent="0">
              <a:buNone/>
            </a:pPr>
            <a:r>
              <a:rPr lang="en-US" sz="3200" dirty="0">
                <a:solidFill>
                  <a:schemeClr val="bg1">
                    <a:alpha val="80000"/>
                  </a:schemeClr>
                </a:solidFill>
              </a:rPr>
              <a:t>“That there are these two perceived types of minorities-assimilated or non-assimilated-has caused so much division in communities, among other races, and within the majority culture. These perceptions create internalized racism, colorism, and our own racial prejudice against other groups and one another.”</a:t>
            </a:r>
          </a:p>
        </p:txBody>
      </p:sp>
    </p:spTree>
    <p:extLst>
      <p:ext uri="{BB962C8B-B14F-4D97-AF65-F5344CB8AC3E}">
        <p14:creationId xmlns:p14="http://schemas.microsoft.com/office/powerpoint/2010/main" val="152778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D9A3-F13F-EA42-AF91-7B6A07988AB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5A9606B-AD2F-2144-A62B-C2A6FBD3EDC8}"/>
              </a:ext>
            </a:extLst>
          </p:cNvPr>
          <p:cNvSpPr>
            <a:spLocks noGrp="1"/>
          </p:cNvSpPr>
          <p:nvPr>
            <p:ph idx="1"/>
          </p:nvPr>
        </p:nvSpPr>
        <p:spPr/>
        <p:txBody>
          <a:bodyPr/>
          <a:lstStyle/>
          <a:p>
            <a:pPr marL="0" indent="0">
              <a:buNone/>
            </a:pPr>
            <a:endParaRPr lang="en-US" dirty="0"/>
          </a:p>
          <a:p>
            <a:pPr marL="0" indent="0" algn="ctr">
              <a:buNone/>
            </a:pPr>
            <a:endParaRPr lang="en-US" sz="4000" dirty="0"/>
          </a:p>
          <a:p>
            <a:pPr marL="0" indent="0" algn="ctr">
              <a:buNone/>
            </a:pPr>
            <a:r>
              <a:rPr lang="en-US" sz="4000" dirty="0"/>
              <a:t>“The truth is that each ethnicity reflects a unique aspect of God’s image”</a:t>
            </a:r>
          </a:p>
        </p:txBody>
      </p:sp>
    </p:spTree>
    <p:extLst>
      <p:ext uri="{BB962C8B-B14F-4D97-AF65-F5344CB8AC3E}">
        <p14:creationId xmlns:p14="http://schemas.microsoft.com/office/powerpoint/2010/main" val="293727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494C-D476-774A-86E0-38180699C28E}"/>
              </a:ext>
            </a:extLst>
          </p:cNvPr>
          <p:cNvSpPr>
            <a:spLocks noGrp="1"/>
          </p:cNvSpPr>
          <p:nvPr>
            <p:ph type="title"/>
          </p:nvPr>
        </p:nvSpPr>
        <p:spPr/>
        <p:txBody>
          <a:bodyPr/>
          <a:lstStyle/>
          <a:p>
            <a:pPr algn="ctr"/>
            <a:r>
              <a:rPr lang="en-US" dirty="0"/>
              <a:t>Zechariah 2:11</a:t>
            </a:r>
          </a:p>
        </p:txBody>
      </p:sp>
      <p:sp>
        <p:nvSpPr>
          <p:cNvPr id="3" name="Content Placeholder 2">
            <a:extLst>
              <a:ext uri="{FF2B5EF4-FFF2-40B4-BE49-F238E27FC236}">
                <a16:creationId xmlns:a16="http://schemas.microsoft.com/office/drawing/2014/main" id="{B517118A-AC40-D645-BCB5-389C2AAEBF03}"/>
              </a:ext>
            </a:extLst>
          </p:cNvPr>
          <p:cNvSpPr>
            <a:spLocks noGrp="1"/>
          </p:cNvSpPr>
          <p:nvPr>
            <p:ph idx="1"/>
          </p:nvPr>
        </p:nvSpPr>
        <p:spPr/>
        <p:txBody>
          <a:bodyPr/>
          <a:lstStyle/>
          <a:p>
            <a:pPr marL="0" indent="0">
              <a:buNone/>
            </a:pPr>
            <a:endParaRPr lang="en-US" dirty="0"/>
          </a:p>
          <a:p>
            <a:pPr marL="0" indent="0" algn="ctr">
              <a:buNone/>
            </a:pPr>
            <a:endParaRPr lang="en-US" sz="3600" b="1" baseline="30000" dirty="0"/>
          </a:p>
          <a:p>
            <a:pPr marL="0" indent="0" algn="ctr">
              <a:buNone/>
            </a:pPr>
            <a:r>
              <a:rPr lang="en-US" sz="3600" b="1" baseline="30000" dirty="0"/>
              <a:t>11 </a:t>
            </a:r>
            <a:r>
              <a:rPr lang="en-US" sz="3600" dirty="0"/>
              <a:t>Many nations shall join themselves to the </a:t>
            </a:r>
            <a:r>
              <a:rPr lang="en-US" sz="3600" cap="small" dirty="0"/>
              <a:t>Lord</a:t>
            </a:r>
            <a:r>
              <a:rPr lang="en-US" sz="3600" dirty="0"/>
              <a:t> on that day, and shall be my people; and I will dwell in your midst. And you shall know that the </a:t>
            </a:r>
            <a:r>
              <a:rPr lang="en-US" sz="3600" cap="small" dirty="0"/>
              <a:t>Lord</a:t>
            </a:r>
            <a:r>
              <a:rPr lang="en-US" sz="3600" dirty="0"/>
              <a:t> of hosts has sent me to you.</a:t>
            </a:r>
          </a:p>
        </p:txBody>
      </p:sp>
    </p:spTree>
    <p:extLst>
      <p:ext uri="{BB962C8B-B14F-4D97-AF65-F5344CB8AC3E}">
        <p14:creationId xmlns:p14="http://schemas.microsoft.com/office/powerpoint/2010/main" val="4021991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E3531-B148-454F-901E-35F4CEE2DBF3}"/>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Chapter 2, page 23</a:t>
            </a:r>
          </a:p>
        </p:txBody>
      </p:sp>
      <p:sp>
        <p:nvSpPr>
          <p:cNvPr id="3" name="Content Placeholder 2">
            <a:extLst>
              <a:ext uri="{FF2B5EF4-FFF2-40B4-BE49-F238E27FC236}">
                <a16:creationId xmlns:a16="http://schemas.microsoft.com/office/drawing/2014/main" id="{3AA63E48-6DE7-0C4C-BEA2-FF82ECBC3893}"/>
              </a:ext>
            </a:extLst>
          </p:cNvPr>
          <p:cNvSpPr>
            <a:spLocks noGrp="1"/>
          </p:cNvSpPr>
          <p:nvPr>
            <p:ph idx="1"/>
          </p:nvPr>
        </p:nvSpPr>
        <p:spPr>
          <a:xfrm>
            <a:off x="4810259" y="649480"/>
            <a:ext cx="6555347" cy="5546047"/>
          </a:xfrm>
        </p:spPr>
        <p:txBody>
          <a:bodyPr anchor="ctr">
            <a:normAutofit/>
          </a:bodyPr>
          <a:lstStyle/>
          <a:p>
            <a:pPr marL="0" indent="0">
              <a:buNone/>
            </a:pPr>
            <a:endParaRPr lang="en-US" sz="2000" dirty="0"/>
          </a:p>
          <a:p>
            <a:pPr marL="0" indent="0">
              <a:buNone/>
            </a:pPr>
            <a:r>
              <a:rPr lang="en-US" sz="3200" dirty="0"/>
              <a:t>“But despite the Bible’s recognition of differing ethnic groups, there is no indication of race. Race as we know it, is a political and social construct created by a man for the purpose of asserting power and maintaining a hierarchy. When we believe the lies embedded with racial hierarchies, reconciliation becomes impossible.”</a:t>
            </a:r>
          </a:p>
        </p:txBody>
      </p:sp>
    </p:spTree>
    <p:extLst>
      <p:ext uri="{BB962C8B-B14F-4D97-AF65-F5344CB8AC3E}">
        <p14:creationId xmlns:p14="http://schemas.microsoft.com/office/powerpoint/2010/main" val="2258833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576B2DA-1304-7242-B9FE-988BDEDA1413}"/>
              </a:ext>
            </a:extLst>
          </p:cNvPr>
          <p:cNvSpPr>
            <a:spLocks noGrp="1"/>
          </p:cNvSpPr>
          <p:nvPr>
            <p:ph type="title"/>
          </p:nvPr>
        </p:nvSpPr>
        <p:spPr>
          <a:xfrm>
            <a:off x="6094105" y="802955"/>
            <a:ext cx="4977976" cy="1454051"/>
          </a:xfrm>
        </p:spPr>
        <p:txBody>
          <a:bodyPr>
            <a:normAutofit/>
          </a:bodyPr>
          <a:lstStyle/>
          <a:p>
            <a:endParaRPr lang="en-US">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a:extLst>
              <a:ext uri="{FF2B5EF4-FFF2-40B4-BE49-F238E27FC236}">
                <a16:creationId xmlns:a16="http://schemas.microsoft.com/office/drawing/2014/main" id="{43E05034-E107-4FB5-A85E-3FE863BBAD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3696A734-9774-E34A-8FCE-01E81F38844F}"/>
              </a:ext>
            </a:extLst>
          </p:cNvPr>
          <p:cNvSpPr>
            <a:spLocks noGrp="1"/>
          </p:cNvSpPr>
          <p:nvPr>
            <p:ph idx="1"/>
          </p:nvPr>
        </p:nvSpPr>
        <p:spPr>
          <a:xfrm>
            <a:off x="6090574" y="2421682"/>
            <a:ext cx="4977578" cy="3639289"/>
          </a:xfrm>
        </p:spPr>
        <p:txBody>
          <a:bodyPr anchor="ctr">
            <a:noAutofit/>
          </a:bodyPr>
          <a:lstStyle/>
          <a:p>
            <a:pPr marL="0" indent="0">
              <a:buNone/>
            </a:pPr>
            <a:endParaRPr lang="en-US" sz="3600" dirty="0">
              <a:solidFill>
                <a:srgbClr val="000000"/>
              </a:solidFill>
            </a:endParaRPr>
          </a:p>
          <a:p>
            <a:pPr marL="0" indent="0">
              <a:buNone/>
            </a:pPr>
            <a:r>
              <a:rPr lang="en-US" sz="3600" dirty="0">
                <a:solidFill>
                  <a:srgbClr val="000000"/>
                </a:solidFill>
              </a:rPr>
              <a:t>Why do we sometimes try to suppress truth? What motivation might be at work when we avoid engaging with truth? </a:t>
            </a:r>
          </a:p>
        </p:txBody>
      </p:sp>
    </p:spTree>
    <p:extLst>
      <p:ext uri="{BB962C8B-B14F-4D97-AF65-F5344CB8AC3E}">
        <p14:creationId xmlns:p14="http://schemas.microsoft.com/office/powerpoint/2010/main" val="232917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28" name="Rectangle 72">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63619C-F696-E040-B97F-190B7EF3E059}"/>
              </a:ext>
            </a:extLst>
          </p:cNvPr>
          <p:cNvSpPr>
            <a:spLocks noGrp="1"/>
          </p:cNvSpPr>
          <p:nvPr>
            <p:ph type="title"/>
          </p:nvPr>
        </p:nvSpPr>
        <p:spPr>
          <a:xfrm>
            <a:off x="841247" y="474146"/>
            <a:ext cx="10515593" cy="1197864"/>
          </a:xfrm>
        </p:spPr>
        <p:txBody>
          <a:bodyPr>
            <a:normAutofit/>
          </a:bodyPr>
          <a:lstStyle/>
          <a:p>
            <a:r>
              <a:rPr lang="en-US" sz="3700" b="1">
                <a:latin typeface="+mn-lt"/>
              </a:rPr>
              <a:t>Chapter 3- An Invitation to Acknowledge &amp; Lament</a:t>
            </a:r>
          </a:p>
        </p:txBody>
      </p:sp>
      <p:cxnSp>
        <p:nvCxnSpPr>
          <p:cNvPr id="75" name="Straight Connector 74">
            <a:extLst>
              <a:ext uri="{FF2B5EF4-FFF2-40B4-BE49-F238E27FC236}">
                <a16:creationId xmlns:a16="http://schemas.microsoft.com/office/drawing/2014/main" id="{EDF5FE34-0A41-407A-8D94-10FCF68F1D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5488" y="587238"/>
            <a:ext cx="0" cy="9144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Lament and hope inspire vision for land restoration | Bread for the World">
            <a:extLst>
              <a:ext uri="{FF2B5EF4-FFF2-40B4-BE49-F238E27FC236}">
                <a16:creationId xmlns:a16="http://schemas.microsoft.com/office/drawing/2014/main" id="{A150EA48-DC2E-344E-BE86-60BE826C8A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47" r="21689" b="1"/>
          <a:stretch/>
        </p:blipFill>
        <p:spPr bwMode="auto">
          <a:xfrm>
            <a:off x="835153" y="2002117"/>
            <a:ext cx="6215794" cy="4171569"/>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D2B146F3-570B-4D36-A5D6-EC4D4A993765}"/>
              </a:ext>
            </a:extLst>
          </p:cNvPr>
          <p:cNvSpPr>
            <a:spLocks noGrp="1"/>
          </p:cNvSpPr>
          <p:nvPr>
            <p:ph idx="1"/>
          </p:nvPr>
        </p:nvSpPr>
        <p:spPr>
          <a:xfrm>
            <a:off x="7533314" y="1999578"/>
            <a:ext cx="3823525" cy="4171568"/>
          </a:xfrm>
        </p:spPr>
        <p:txBody>
          <a:bodyPr anchor="ctr">
            <a:normAutofit/>
          </a:bodyPr>
          <a:lstStyle/>
          <a:p>
            <a:r>
              <a:rPr lang="en-US" sz="4000" dirty="0"/>
              <a:t>To lament means to express sorrow or regret</a:t>
            </a:r>
          </a:p>
        </p:txBody>
      </p:sp>
    </p:spTree>
    <p:extLst>
      <p:ext uri="{BB962C8B-B14F-4D97-AF65-F5344CB8AC3E}">
        <p14:creationId xmlns:p14="http://schemas.microsoft.com/office/powerpoint/2010/main" val="295104611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CC01-CA7B-3940-940C-57696C7EAE9E}"/>
              </a:ext>
            </a:extLst>
          </p:cNvPr>
          <p:cNvSpPr>
            <a:spLocks noGrp="1"/>
          </p:cNvSpPr>
          <p:nvPr>
            <p:ph type="title"/>
          </p:nvPr>
        </p:nvSpPr>
        <p:spPr/>
        <p:txBody>
          <a:bodyPr/>
          <a:lstStyle/>
          <a:p>
            <a:pPr algn="ctr"/>
            <a:r>
              <a:rPr lang="en-US" b="1" dirty="0"/>
              <a:t>Chapter 3, page 41</a:t>
            </a:r>
          </a:p>
        </p:txBody>
      </p:sp>
      <p:sp>
        <p:nvSpPr>
          <p:cNvPr id="4" name="Content Placeholder 3">
            <a:extLst>
              <a:ext uri="{FF2B5EF4-FFF2-40B4-BE49-F238E27FC236}">
                <a16:creationId xmlns:a16="http://schemas.microsoft.com/office/drawing/2014/main" id="{17B96848-3D75-DD4E-B886-3B5D69F17A9B}"/>
              </a:ext>
            </a:extLst>
          </p:cNvPr>
          <p:cNvSpPr>
            <a:spLocks noGrp="1"/>
          </p:cNvSpPr>
          <p:nvPr>
            <p:ph idx="1"/>
          </p:nvPr>
        </p:nvSpPr>
        <p:spPr/>
        <p:txBody>
          <a:bodyPr>
            <a:normAutofit/>
          </a:bodyPr>
          <a:lstStyle/>
          <a:p>
            <a:pPr marL="457200" lvl="1" indent="0">
              <a:buNone/>
            </a:pPr>
            <a:r>
              <a:rPr lang="en-US" sz="3200" b="1" dirty="0"/>
              <a:t>“As, Americans we love to focus on praise, comfort, thanksgiving, and worship-anything but lament. There is great value to lament. Lament must never be cut off before it has run its course, but lament needs a response. That response comes from the Father above, but could it also require something from us?”</a:t>
            </a:r>
          </a:p>
          <a:p>
            <a:pPr marL="457200" lvl="1" indent="0">
              <a:buNone/>
            </a:pPr>
            <a:endParaRPr lang="en-US" sz="3200" b="1" dirty="0"/>
          </a:p>
          <a:p>
            <a:pPr marL="457200" lvl="1" indent="0">
              <a:buNone/>
            </a:pPr>
            <a:r>
              <a:rPr lang="en-US" sz="3200" b="1" dirty="0"/>
              <a:t>							-Soong Chan Rah</a:t>
            </a:r>
          </a:p>
        </p:txBody>
      </p:sp>
    </p:spTree>
    <p:extLst>
      <p:ext uri="{BB962C8B-B14F-4D97-AF65-F5344CB8AC3E}">
        <p14:creationId xmlns:p14="http://schemas.microsoft.com/office/powerpoint/2010/main" val="128949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June 2020 - Pursue Racial Reconciliation - IF:Gathering">
            <a:extLst>
              <a:ext uri="{FF2B5EF4-FFF2-40B4-BE49-F238E27FC236}">
                <a16:creationId xmlns:a16="http://schemas.microsoft.com/office/drawing/2014/main" id="{2308C9E3-EFF3-8842-B5E0-87DA305B9B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01" b="28560"/>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070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0A244AA-0CA0-4C3E-9031-DD26FF962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2FF7197E-5B99-497E-81F4-BCD80DF6DB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3074" name="Picture 2" descr="1921 Tulsa Race Massacre - Tulsa Historical Society &amp; Museum">
            <a:extLst>
              <a:ext uri="{FF2B5EF4-FFF2-40B4-BE49-F238E27FC236}">
                <a16:creationId xmlns:a16="http://schemas.microsoft.com/office/drawing/2014/main" id="{B386A5EE-B386-6B42-ABE8-F394E04C23F1}"/>
              </a:ext>
            </a:extLst>
          </p:cNvPr>
          <p:cNvPicPr>
            <a:picLocks noChangeAspect="1" noChangeArrowheads="1"/>
          </p:cNvPicPr>
          <p:nvPr/>
        </p:nvPicPr>
        <p:blipFill rotWithShape="1">
          <a:blip r:embed="rId2">
            <a:duotone>
              <a:prstClr val="black"/>
              <a:prstClr val="white"/>
            </a:duotone>
            <a:extLst>
              <a:ext uri="{28A0092B-C50C-407E-A947-70E740481C1C}">
                <a14:useLocalDpi xmlns:a14="http://schemas.microsoft.com/office/drawing/2010/main" val="0"/>
              </a:ext>
            </a:extLst>
          </a:blip>
          <a:srcRect t="6180" r="-1" b="-1"/>
          <a:stretch/>
        </p:blipFill>
        <p:spPr bwMode="auto">
          <a:xfrm>
            <a:off x="2152437" y="1085431"/>
            <a:ext cx="9369004" cy="5031338"/>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D1EF1E14-75A3-4DC6-BC65-D45BC22185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14A68079-DE1F-4253-ADBC-1819EE1207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3081" name="Straight Connector 77">
              <a:extLst>
                <a:ext uri="{FF2B5EF4-FFF2-40B4-BE49-F238E27FC236}">
                  <a16:creationId xmlns:a16="http://schemas.microsoft.com/office/drawing/2014/main" id="{75FEEBB8-6FCC-4942-B05F-13240D50B6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D6E2D45-410E-42D7-B3E1-CABC98D945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9669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0A244AA-0CA0-4C3E-9031-DD26FF962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2FF7197E-5B99-497E-81F4-BCD80DF6DB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4098" name="Picture 2" descr="Watch: '60 Minutes' delves into the haunting history of the 1921 Tulsa Race  Massacre">
            <a:extLst>
              <a:ext uri="{FF2B5EF4-FFF2-40B4-BE49-F238E27FC236}">
                <a16:creationId xmlns:a16="http://schemas.microsoft.com/office/drawing/2014/main" id="{C87E38A7-D3A4-734D-A214-8F6B13115441}"/>
              </a:ext>
            </a:extLst>
          </p:cNvPr>
          <p:cNvPicPr>
            <a:picLocks noChangeAspect="1" noChangeArrowheads="1"/>
          </p:cNvPicPr>
          <p:nvPr/>
        </p:nvPicPr>
        <p:blipFill rotWithShape="1">
          <a:blip r:embed="rId2">
            <a:duotone>
              <a:prstClr val="black"/>
              <a:prstClr val="white"/>
            </a:duotone>
            <a:extLst>
              <a:ext uri="{28A0092B-C50C-407E-A947-70E740481C1C}">
                <a14:useLocalDpi xmlns:a14="http://schemas.microsoft.com/office/drawing/2010/main" val="0"/>
              </a:ext>
            </a:extLst>
          </a:blip>
          <a:srcRect t="99" r="-1" b="4323"/>
          <a:stretch/>
        </p:blipFill>
        <p:spPr bwMode="auto">
          <a:xfrm>
            <a:off x="2152437" y="1085431"/>
            <a:ext cx="9369004" cy="5031338"/>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D1EF1E14-75A3-4DC6-BC65-D45BC22185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14A68079-DE1F-4253-ADBC-1819EE1207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78" name="Straight Connector 77">
              <a:extLst>
                <a:ext uri="{FF2B5EF4-FFF2-40B4-BE49-F238E27FC236}">
                  <a16:creationId xmlns:a16="http://schemas.microsoft.com/office/drawing/2014/main" id="{75FEEBB8-6FCC-4942-B05F-13240D50B6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D6E2D45-410E-42D7-B3E1-CABC98D945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6858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Oval 7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 Possible Mass Grave Could Be From the 1921 Tulsa Race Riot | Time">
            <a:extLst>
              <a:ext uri="{FF2B5EF4-FFF2-40B4-BE49-F238E27FC236}">
                <a16:creationId xmlns:a16="http://schemas.microsoft.com/office/drawing/2014/main" id="{E58B379B-07BE-2C4D-9B0E-47914E7F8C3A}"/>
              </a:ext>
            </a:extLst>
          </p:cNvPr>
          <p:cNvPicPr>
            <a:picLocks noChangeAspect="1" noChangeArrowheads="1"/>
          </p:cNvPicPr>
          <p:nvPr/>
        </p:nvPicPr>
        <p:blipFill>
          <a:blip r:embed="rId2">
            <a:duotone>
              <a:prstClr val="black"/>
              <a:prstClr val="white"/>
            </a:duotone>
            <a:extLst>
              <a:ext uri="{28A0092B-C50C-407E-A947-70E740481C1C}">
                <a14:useLocalDpi xmlns:a14="http://schemas.microsoft.com/office/drawing/2010/main" val="0"/>
              </a:ext>
            </a:extLst>
          </a:blip>
          <a:stretch>
            <a:fillRect/>
          </a:stretch>
        </p:blipFill>
        <p:spPr bwMode="auto">
          <a:xfrm>
            <a:off x="1700785" y="1049016"/>
            <a:ext cx="9519941" cy="4759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059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983B-A9D4-7843-93EC-DF5CA5A962B1}"/>
              </a:ext>
            </a:extLst>
          </p:cNvPr>
          <p:cNvSpPr>
            <a:spLocks noGrp="1"/>
          </p:cNvSpPr>
          <p:nvPr>
            <p:ph type="title"/>
          </p:nvPr>
        </p:nvSpPr>
        <p:spPr/>
        <p:txBody>
          <a:bodyPr/>
          <a:lstStyle/>
          <a:p>
            <a:pPr algn="ctr"/>
            <a:r>
              <a:rPr lang="en-US" b="1" dirty="0">
                <a:latin typeface="+mn-lt"/>
              </a:rPr>
              <a:t>Chapter 3, page 45</a:t>
            </a:r>
          </a:p>
        </p:txBody>
      </p:sp>
      <p:sp>
        <p:nvSpPr>
          <p:cNvPr id="3" name="Content Placeholder 2">
            <a:extLst>
              <a:ext uri="{FF2B5EF4-FFF2-40B4-BE49-F238E27FC236}">
                <a16:creationId xmlns:a16="http://schemas.microsoft.com/office/drawing/2014/main" id="{035018A1-40C1-034A-8F20-06205F99776C}"/>
              </a:ext>
            </a:extLst>
          </p:cNvPr>
          <p:cNvSpPr>
            <a:spLocks noGrp="1"/>
          </p:cNvSpPr>
          <p:nvPr>
            <p:ph idx="1"/>
          </p:nvPr>
        </p:nvSpPr>
        <p:spPr/>
        <p:txBody>
          <a:bodyPr>
            <a:normAutofit/>
          </a:bodyPr>
          <a:lstStyle/>
          <a:p>
            <a:pPr marL="0" indent="0" algn="ctr">
              <a:buNone/>
            </a:pPr>
            <a:endParaRPr lang="en-US" sz="3600" dirty="0"/>
          </a:p>
          <a:p>
            <a:pPr marL="0" indent="0" algn="ctr">
              <a:buNone/>
            </a:pPr>
            <a:r>
              <a:rPr lang="en-US" sz="3600" b="1" dirty="0"/>
              <a:t>“Willful ignorance of the facts, willful bias and prejudice-these things keep us from the awareness that leads to full acknowledgment and lament. They keep us from moving into the hard work of racial reconciliation.”</a:t>
            </a:r>
          </a:p>
        </p:txBody>
      </p:sp>
    </p:spTree>
    <p:extLst>
      <p:ext uri="{BB962C8B-B14F-4D97-AF65-F5344CB8AC3E}">
        <p14:creationId xmlns:p14="http://schemas.microsoft.com/office/powerpoint/2010/main" val="553387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F8B69-7BDA-254C-BD43-4AF190BD59AB}"/>
              </a:ext>
            </a:extLst>
          </p:cNvPr>
          <p:cNvSpPr>
            <a:spLocks noGrp="1"/>
          </p:cNvSpPr>
          <p:nvPr>
            <p:ph type="title"/>
          </p:nvPr>
        </p:nvSpPr>
        <p:spPr/>
        <p:txBody>
          <a:bodyPr/>
          <a:lstStyle/>
          <a:p>
            <a:pPr algn="ctr"/>
            <a:r>
              <a:rPr lang="en-US" b="1" dirty="0">
                <a:latin typeface="+mn-lt"/>
              </a:rPr>
              <a:t>Lamentations 3:22-23</a:t>
            </a:r>
          </a:p>
        </p:txBody>
      </p:sp>
      <p:sp>
        <p:nvSpPr>
          <p:cNvPr id="3" name="Content Placeholder 2">
            <a:extLst>
              <a:ext uri="{FF2B5EF4-FFF2-40B4-BE49-F238E27FC236}">
                <a16:creationId xmlns:a16="http://schemas.microsoft.com/office/drawing/2014/main" id="{6B0C8C7A-2812-AE4E-A8F8-E1050AA65825}"/>
              </a:ext>
            </a:extLst>
          </p:cNvPr>
          <p:cNvSpPr>
            <a:spLocks noGrp="1"/>
          </p:cNvSpPr>
          <p:nvPr>
            <p:ph idx="1"/>
          </p:nvPr>
        </p:nvSpPr>
        <p:spPr/>
        <p:txBody>
          <a:bodyPr/>
          <a:lstStyle/>
          <a:p>
            <a:pPr marL="0" indent="0">
              <a:buNone/>
            </a:pPr>
            <a:endParaRPr lang="en-US" dirty="0"/>
          </a:p>
          <a:p>
            <a:pPr marL="0" indent="0" algn="ctr">
              <a:buNone/>
            </a:pPr>
            <a:r>
              <a:rPr lang="en-US" sz="3600" b="1" baseline="30000" dirty="0"/>
              <a:t>22 </a:t>
            </a:r>
            <a:r>
              <a:rPr lang="en-US" sz="3600" b="1" dirty="0"/>
              <a:t>The steadfast love of the </a:t>
            </a:r>
            <a:r>
              <a:rPr lang="en-US" sz="3600" b="1" cap="small" dirty="0"/>
              <a:t>Lord</a:t>
            </a:r>
            <a:r>
              <a:rPr lang="en-US" sz="3600" b="1" dirty="0"/>
              <a:t> never ceases,</a:t>
            </a:r>
            <a:br>
              <a:rPr lang="en-US" sz="3600" b="1" dirty="0"/>
            </a:br>
            <a:r>
              <a:rPr lang="en-US" sz="3600" b="1" dirty="0"/>
              <a:t>    his mercies never come to an end;</a:t>
            </a:r>
            <a:br>
              <a:rPr lang="en-US" sz="3600" b="1" dirty="0"/>
            </a:br>
            <a:r>
              <a:rPr lang="en-US" sz="3600" b="1" baseline="30000" dirty="0"/>
              <a:t>23 </a:t>
            </a:r>
            <a:r>
              <a:rPr lang="en-US" sz="3600" b="1" dirty="0"/>
              <a:t>they are new every morning;</a:t>
            </a:r>
            <a:br>
              <a:rPr lang="en-US" sz="3600" b="1" dirty="0"/>
            </a:br>
            <a:r>
              <a:rPr lang="en-US" sz="3600" b="1" dirty="0"/>
              <a:t>    great is your faithfulness.</a:t>
            </a:r>
          </a:p>
          <a:p>
            <a:pPr marL="0" indent="0" algn="ctr">
              <a:buNone/>
            </a:pPr>
            <a:endParaRPr lang="en-US" sz="3600" b="1" dirty="0"/>
          </a:p>
          <a:p>
            <a:r>
              <a:rPr lang="en-US" sz="3600" b="1" dirty="0"/>
              <a:t>How does God come to our rescue through </a:t>
            </a:r>
            <a:r>
              <a:rPr lang="en-US" sz="3600" b="1"/>
              <a:t>our mourning?</a:t>
            </a:r>
            <a:endParaRPr lang="en-US" sz="3600" b="1" dirty="0"/>
          </a:p>
        </p:txBody>
      </p:sp>
    </p:spTree>
    <p:extLst>
      <p:ext uri="{BB962C8B-B14F-4D97-AF65-F5344CB8AC3E}">
        <p14:creationId xmlns:p14="http://schemas.microsoft.com/office/powerpoint/2010/main" val="334788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3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75" name="Straight Connector 74">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5E3D3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3672B2D-980B-824E-A407-44BCA1A244EF}"/>
              </a:ext>
            </a:extLst>
          </p:cNvPr>
          <p:cNvSpPr>
            <a:spLocks noGrp="1"/>
          </p:cNvSpPr>
          <p:nvPr>
            <p:ph type="title"/>
          </p:nvPr>
        </p:nvSpPr>
        <p:spPr>
          <a:xfrm>
            <a:off x="1109980" y="4277356"/>
            <a:ext cx="9966960" cy="1560320"/>
          </a:xfrm>
        </p:spPr>
        <p:txBody>
          <a:bodyPr vert="horz" lIns="91440" tIns="45720" rIns="91440" bIns="45720" rtlCol="0" anchor="b">
            <a:normAutofit fontScale="90000"/>
          </a:bodyPr>
          <a:lstStyle/>
          <a:p>
            <a:pPr algn="ctr"/>
            <a:r>
              <a:rPr lang="en-US" sz="5800" b="1" dirty="0">
                <a:solidFill>
                  <a:srgbClr val="5E3D32"/>
                </a:solidFill>
              </a:rPr>
              <a:t>How would you define racial reconciliation?</a:t>
            </a:r>
          </a:p>
        </p:txBody>
      </p:sp>
      <p:pic>
        <p:nvPicPr>
          <p:cNvPr id="4098" name="Picture 2" descr="Bishop's Study Group: Pursuing Racial Reconciliation | The Episcopal  Diocese of Newark">
            <a:extLst>
              <a:ext uri="{FF2B5EF4-FFF2-40B4-BE49-F238E27FC236}">
                <a16:creationId xmlns:a16="http://schemas.microsoft.com/office/drawing/2014/main" id="{EC5F8F86-7651-8247-8974-B697868E248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796" r="-1" b="-1"/>
          <a:stretch/>
        </p:blipFill>
        <p:spPr bwMode="auto">
          <a:xfrm>
            <a:off x="243840" y="256540"/>
            <a:ext cx="11704320" cy="37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209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1A3C-4194-DD41-94CB-C56920156A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02B77F-71E6-FE4D-8C2C-883F804A9B21}"/>
              </a:ext>
            </a:extLst>
          </p:cNvPr>
          <p:cNvSpPr>
            <a:spLocks noGrp="1"/>
          </p:cNvSpPr>
          <p:nvPr>
            <p:ph idx="1"/>
          </p:nvPr>
        </p:nvSpPr>
        <p:spPr/>
        <p:txBody>
          <a:bodyPr/>
          <a:lstStyle/>
          <a:p>
            <a:r>
              <a:rPr lang="en-US" sz="4000" b="1" dirty="0"/>
              <a:t>Racial reconciliation means to change places with the other. </a:t>
            </a:r>
          </a:p>
          <a:p>
            <a:r>
              <a:rPr lang="en-US" sz="4000" b="1" dirty="0"/>
              <a:t>Racial reconciliation is a two-way street.</a:t>
            </a:r>
          </a:p>
          <a:p>
            <a:r>
              <a:rPr lang="en-US" sz="4000" b="1" dirty="0"/>
              <a:t>Racial reconciliation can both be seen as a process and a destination.</a:t>
            </a:r>
          </a:p>
          <a:p>
            <a:pPr marL="0" indent="0">
              <a:buNone/>
            </a:pPr>
            <a:r>
              <a:rPr lang="en-US" dirty="0">
                <a:effectLst/>
              </a:rPr>
              <a:t> </a:t>
            </a:r>
            <a:endParaRPr lang="en-US" dirty="0"/>
          </a:p>
        </p:txBody>
      </p:sp>
    </p:spTree>
    <p:extLst>
      <p:ext uri="{BB962C8B-B14F-4D97-AF65-F5344CB8AC3E}">
        <p14:creationId xmlns:p14="http://schemas.microsoft.com/office/powerpoint/2010/main" val="133140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F41D-248F-9640-AD66-2AE9525031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BF550D-B2E8-5541-A1C1-01BF4830C422}"/>
              </a:ext>
            </a:extLst>
          </p:cNvPr>
          <p:cNvSpPr>
            <a:spLocks noGrp="1"/>
          </p:cNvSpPr>
          <p:nvPr>
            <p:ph idx="1"/>
          </p:nvPr>
        </p:nvSpPr>
        <p:spPr/>
        <p:txBody>
          <a:bodyPr/>
          <a:lstStyle/>
          <a:p>
            <a:pPr marL="0" indent="0">
              <a:buNone/>
            </a:pPr>
            <a:endParaRPr lang="en-US" dirty="0"/>
          </a:p>
          <a:p>
            <a:pPr marL="0" indent="0">
              <a:buNone/>
            </a:pPr>
            <a:r>
              <a:rPr lang="en-US" sz="4400" dirty="0"/>
              <a:t>Reconciliation is our greatest challenge as we enter the twenty-first century-and it is our only hope.</a:t>
            </a:r>
          </a:p>
          <a:p>
            <a:pPr marL="0" indent="0" algn="r">
              <a:buNone/>
            </a:pPr>
            <a:r>
              <a:rPr lang="en-US" sz="4400" dirty="0"/>
              <a:t>Curtiss Paul DeYoung</a:t>
            </a:r>
          </a:p>
        </p:txBody>
      </p:sp>
    </p:spTree>
    <p:extLst>
      <p:ext uri="{BB962C8B-B14F-4D97-AF65-F5344CB8AC3E}">
        <p14:creationId xmlns:p14="http://schemas.microsoft.com/office/powerpoint/2010/main" val="147125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75E6F474-3FCE-304A-9393-5289AEB56C3E}"/>
              </a:ext>
            </a:extLst>
          </p:cNvPr>
          <p:cNvSpPr>
            <a:spLocks noGrp="1"/>
          </p:cNvSpPr>
          <p:nvPr>
            <p:ph type="title"/>
          </p:nvPr>
        </p:nvSpPr>
        <p:spPr>
          <a:xfrm>
            <a:off x="6094105" y="802955"/>
            <a:ext cx="4977976" cy="1454051"/>
          </a:xfrm>
        </p:spPr>
        <p:txBody>
          <a:bodyPr vert="horz" lIns="91440" tIns="45720" rIns="91440" bIns="45720" rtlCol="0" anchor="ctr">
            <a:normAutofit/>
          </a:bodyPr>
          <a:lstStyle/>
          <a:p>
            <a:pPr algn="ctr"/>
            <a:r>
              <a:rPr lang="en-US" dirty="0">
                <a:solidFill>
                  <a:srgbClr val="000000"/>
                </a:solidFill>
              </a:rPr>
              <a:t>The Problem &amp; Tension</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2" name="Picture 2" descr="Tension Headaches: Causes, Symptoms, and Treatments">
            <a:extLst>
              <a:ext uri="{FF2B5EF4-FFF2-40B4-BE49-F238E27FC236}">
                <a16:creationId xmlns:a16="http://schemas.microsoft.com/office/drawing/2014/main" id="{E1EC4C41-1BD7-9F4B-A711-3BB1949C951A}"/>
              </a:ext>
            </a:extLst>
          </p:cNvPr>
          <p:cNvPicPr>
            <a:picLocks noGrp="1" noChangeAspect="1" noChangeArrowheads="1"/>
          </p:cNvPicPr>
          <p:nvPr>
            <p:ph sz="half" idx="1"/>
          </p:nvPr>
        </p:nvPicPr>
        <p:blipFill rotWithShape="1">
          <a:blip r:embed="rId3">
            <a:alphaModFix/>
            <a:extLst>
              <a:ext uri="{28A0092B-C50C-407E-A947-70E740481C1C}">
                <a14:useLocalDpi xmlns:a14="http://schemas.microsoft.com/office/drawing/2010/main" val="0"/>
              </a:ext>
            </a:extLst>
          </a:blip>
          <a:srcRect l="12158" r="16278"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9082E566-DF84-EB47-852A-45CB959C9EDE}"/>
              </a:ext>
            </a:extLst>
          </p:cNvPr>
          <p:cNvSpPr>
            <a:spLocks noGrp="1"/>
          </p:cNvSpPr>
          <p:nvPr>
            <p:ph sz="half" idx="2"/>
          </p:nvPr>
        </p:nvSpPr>
        <p:spPr>
          <a:xfrm>
            <a:off x="6090574" y="2421682"/>
            <a:ext cx="4977578" cy="3639289"/>
          </a:xfrm>
        </p:spPr>
        <p:txBody>
          <a:bodyPr vert="horz" lIns="91440" tIns="45720" rIns="91440" bIns="45720" rtlCol="0" anchor="ctr">
            <a:noAutofit/>
          </a:bodyPr>
          <a:lstStyle/>
          <a:p>
            <a:pPr marL="0" indent="0">
              <a:buNone/>
            </a:pPr>
            <a:r>
              <a:rPr lang="en-US" sz="3200">
                <a:solidFill>
                  <a:srgbClr val="000000"/>
                </a:solidFill>
              </a:rPr>
              <a:t>“We </a:t>
            </a:r>
            <a:r>
              <a:rPr lang="en-US" sz="3200" dirty="0">
                <a:solidFill>
                  <a:srgbClr val="000000"/>
                </a:solidFill>
              </a:rPr>
              <a:t>live in a fragmented time when people of faith often avoid discussions about race and when those who meaningfully confront the challenges often ignore </a:t>
            </a:r>
            <a:r>
              <a:rPr lang="en-US" sz="3200">
                <a:solidFill>
                  <a:srgbClr val="000000"/>
                </a:solidFill>
              </a:rPr>
              <a:t>faith.”</a:t>
            </a:r>
            <a:endParaRPr lang="en-US" sz="3200" dirty="0">
              <a:solidFill>
                <a:srgbClr val="000000"/>
              </a:solidFill>
            </a:endParaRPr>
          </a:p>
        </p:txBody>
      </p:sp>
    </p:spTree>
    <p:extLst>
      <p:ext uri="{BB962C8B-B14F-4D97-AF65-F5344CB8AC3E}">
        <p14:creationId xmlns:p14="http://schemas.microsoft.com/office/powerpoint/2010/main" val="236866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15EDF407-5C2E-F345-AE74-4609368BB545}"/>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4000" b="1" dirty="0">
                <a:solidFill>
                  <a:srgbClr val="FFFFFF"/>
                </a:solidFill>
              </a:rPr>
              <a:t>Chapter 1</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ow Humility Contributes to a Successful Team - GroundFloor Media">
            <a:extLst>
              <a:ext uri="{FF2B5EF4-FFF2-40B4-BE49-F238E27FC236}">
                <a16:creationId xmlns:a16="http://schemas.microsoft.com/office/drawing/2014/main" id="{04C0664D-9EBF-BC44-B720-97D0C726D35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003" r="6543" b="-1"/>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093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333EE-8E7C-FE4A-B10A-6D3FF37A8432}"/>
              </a:ext>
            </a:extLst>
          </p:cNvPr>
          <p:cNvSpPr>
            <a:spLocks noGrp="1"/>
          </p:cNvSpPr>
          <p:nvPr>
            <p:ph type="title"/>
          </p:nvPr>
        </p:nvSpPr>
        <p:spPr>
          <a:xfrm>
            <a:off x="1102368" y="1877492"/>
            <a:ext cx="4030132" cy="3215373"/>
          </a:xfrm>
        </p:spPr>
        <p:txBody>
          <a:bodyPr>
            <a:normAutofit/>
          </a:bodyPr>
          <a:lstStyle/>
          <a:p>
            <a:pPr algn="ctr"/>
            <a:r>
              <a:rPr lang="en-US">
                <a:solidFill>
                  <a:schemeClr val="bg1"/>
                </a:solidFill>
              </a:rPr>
              <a:t>Chapter 1, page 2</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884E2A24-ACD4-D849-8941-B303B50BE96F}"/>
              </a:ext>
            </a:extLst>
          </p:cNvPr>
          <p:cNvSpPr>
            <a:spLocks noGrp="1"/>
          </p:cNvSpPr>
          <p:nvPr>
            <p:ph idx="1"/>
          </p:nvPr>
        </p:nvSpPr>
        <p:spPr>
          <a:xfrm>
            <a:off x="6234868" y="1130846"/>
            <a:ext cx="5217173" cy="4351338"/>
          </a:xfrm>
        </p:spPr>
        <p:txBody>
          <a:bodyPr>
            <a:normAutofit/>
          </a:bodyPr>
          <a:lstStyle/>
          <a:p>
            <a:pPr marL="0" indent="0">
              <a:buNone/>
            </a:pPr>
            <a:endParaRPr lang="en-US" dirty="0">
              <a:solidFill>
                <a:schemeClr val="bg1"/>
              </a:solidFill>
            </a:endParaRPr>
          </a:p>
          <a:p>
            <a:pPr marL="0" indent="0">
              <a:buNone/>
            </a:pPr>
            <a:r>
              <a:rPr lang="en-US" dirty="0">
                <a:solidFill>
                  <a:schemeClr val="bg1"/>
                </a:solidFill>
              </a:rPr>
              <a:t>“When we lack historical understanding, we lose part of our identity. We don’t know where we came from and don’t know what there is to celebrate or lament. Likewise, without knowing our history, it can be difficult to know what needs repairing, what needs reconciling.”</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65053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4944CDA3-4334-E648-8756-4D164705677F}"/>
              </a:ext>
            </a:extLst>
          </p:cNvPr>
          <p:cNvSpPr>
            <a:spLocks noGrp="1"/>
          </p:cNvSpPr>
          <p:nvPr>
            <p:ph type="ctrTitle"/>
          </p:nvPr>
        </p:nvSpPr>
        <p:spPr>
          <a:xfrm>
            <a:off x="3041438" y="1434905"/>
            <a:ext cx="6109124" cy="2639813"/>
          </a:xfrm>
        </p:spPr>
        <p:txBody>
          <a:bodyPr>
            <a:noAutofit/>
          </a:bodyPr>
          <a:lstStyle/>
          <a:p>
            <a:r>
              <a:rPr lang="en-US" sz="4000" b="1" dirty="0">
                <a:solidFill>
                  <a:srgbClr val="FFFFFF"/>
                </a:solidFill>
              </a:rPr>
              <a:t>Have you studied the history of non-white cultures in America and how those cultures came to be here?</a:t>
            </a:r>
          </a:p>
        </p:txBody>
      </p:sp>
      <p:sp>
        <p:nvSpPr>
          <p:cNvPr id="5" name="Subtitle 4">
            <a:extLst>
              <a:ext uri="{FF2B5EF4-FFF2-40B4-BE49-F238E27FC236}">
                <a16:creationId xmlns:a16="http://schemas.microsoft.com/office/drawing/2014/main" id="{B53B8C61-1479-A644-91B9-3FDECD5CF43D}"/>
              </a:ext>
            </a:extLst>
          </p:cNvPr>
          <p:cNvSpPr>
            <a:spLocks noGrp="1"/>
          </p:cNvSpPr>
          <p:nvPr>
            <p:ph type="subTitle" idx="1"/>
          </p:nvPr>
        </p:nvSpPr>
        <p:spPr>
          <a:xfrm>
            <a:off x="3045368" y="4074718"/>
            <a:ext cx="6105194" cy="682079"/>
          </a:xfrm>
        </p:spPr>
        <p:txBody>
          <a:bodyPr>
            <a:normAutofit/>
          </a:bodyPr>
          <a:lstStyle/>
          <a:p>
            <a:endParaRPr lang="en-US" dirty="0">
              <a:solidFill>
                <a:srgbClr val="FFFFFF"/>
              </a:solidFill>
            </a:endParaRPr>
          </a:p>
        </p:txBody>
      </p:sp>
    </p:spTree>
    <p:extLst>
      <p:ext uri="{BB962C8B-B14F-4D97-AF65-F5344CB8AC3E}">
        <p14:creationId xmlns:p14="http://schemas.microsoft.com/office/powerpoint/2010/main" val="3693664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563</Words>
  <Application>Microsoft Macintosh PowerPoint</Application>
  <PresentationFormat>Widescreen</PresentationFormat>
  <Paragraphs>45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Rockwell</vt:lpstr>
      <vt:lpstr>Office Theme</vt:lpstr>
      <vt:lpstr>PowerPoint Presentation</vt:lpstr>
      <vt:lpstr>PowerPoint Presentation</vt:lpstr>
      <vt:lpstr>How would you define racial reconciliation?</vt:lpstr>
      <vt:lpstr>PowerPoint Presentation</vt:lpstr>
      <vt:lpstr>PowerPoint Presentation</vt:lpstr>
      <vt:lpstr>The Problem &amp; Tension</vt:lpstr>
      <vt:lpstr>Chapter 1</vt:lpstr>
      <vt:lpstr>Chapter 1, page 2</vt:lpstr>
      <vt:lpstr>Have you studied the history of non-white cultures in America and how those cultures came to be here?</vt:lpstr>
      <vt:lpstr>Chapter 2</vt:lpstr>
      <vt:lpstr>PowerPoint Presentation</vt:lpstr>
      <vt:lpstr>PowerPoint Presentation</vt:lpstr>
      <vt:lpstr> Chapter 2, page 17</vt:lpstr>
      <vt:lpstr>PowerPoint Presentation</vt:lpstr>
      <vt:lpstr>Zechariah 2:11</vt:lpstr>
      <vt:lpstr>Chapter 2, page 23</vt:lpstr>
      <vt:lpstr>PowerPoint Presentation</vt:lpstr>
      <vt:lpstr>Chapter 3- An Invitation to Acknowledge &amp; Lament</vt:lpstr>
      <vt:lpstr>Chapter 3, page 41</vt:lpstr>
      <vt:lpstr>PowerPoint Presentation</vt:lpstr>
      <vt:lpstr>PowerPoint Presentation</vt:lpstr>
      <vt:lpstr>PowerPoint Presentation</vt:lpstr>
      <vt:lpstr>Chapter 3, page 45</vt:lpstr>
      <vt:lpstr>Lamentations 3:22-23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15</cp:revision>
  <dcterms:created xsi:type="dcterms:W3CDTF">2021-01-23T01:28:33Z</dcterms:created>
  <dcterms:modified xsi:type="dcterms:W3CDTF">2021-01-26T02:04:31Z</dcterms:modified>
</cp:coreProperties>
</file>