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snapToObjects="1">
      <p:cViewPr varScale="1">
        <p:scale>
          <a:sx n="102" d="100"/>
          <a:sy n="102" d="100"/>
        </p:scale>
        <p:origin x="9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7F3DFF-FB3E-4C55-AB59-9A5839E71A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CB8C24-493B-43A1-98D5-A3EA54B06B54}">
      <dgm:prSet/>
      <dgm:spPr/>
      <dgm:t>
        <a:bodyPr/>
        <a:lstStyle/>
        <a:p>
          <a:r>
            <a:rPr lang="en-US" dirty="0"/>
            <a:t>Fear </a:t>
          </a:r>
        </a:p>
      </dgm:t>
    </dgm:pt>
    <dgm:pt modelId="{C28A075A-29BC-4832-9375-B197318C288A}" type="parTrans" cxnId="{A6B37748-42F5-4A0B-AAC2-58618E04F34B}">
      <dgm:prSet/>
      <dgm:spPr/>
      <dgm:t>
        <a:bodyPr/>
        <a:lstStyle/>
        <a:p>
          <a:endParaRPr lang="en-US"/>
        </a:p>
      </dgm:t>
    </dgm:pt>
    <dgm:pt modelId="{C441143C-A4E8-4A61-8DDE-617AF83C7BF2}" type="sibTrans" cxnId="{A6B37748-42F5-4A0B-AAC2-58618E04F34B}">
      <dgm:prSet/>
      <dgm:spPr/>
      <dgm:t>
        <a:bodyPr/>
        <a:lstStyle/>
        <a:p>
          <a:endParaRPr lang="en-US"/>
        </a:p>
      </dgm:t>
    </dgm:pt>
    <dgm:pt modelId="{C4306763-0B5D-4477-B296-2A961520F6DF}">
      <dgm:prSet/>
      <dgm:spPr/>
      <dgm:t>
        <a:bodyPr/>
        <a:lstStyle/>
        <a:p>
          <a:r>
            <a:rPr lang="en-US"/>
            <a:t>Discomfort</a:t>
          </a:r>
        </a:p>
      </dgm:t>
    </dgm:pt>
    <dgm:pt modelId="{A43E6CBF-F151-4D11-9994-75B8DB775E92}" type="parTrans" cxnId="{378EEA2D-011C-4B08-8716-F07133B3C60B}">
      <dgm:prSet/>
      <dgm:spPr/>
      <dgm:t>
        <a:bodyPr/>
        <a:lstStyle/>
        <a:p>
          <a:endParaRPr lang="en-US"/>
        </a:p>
      </dgm:t>
    </dgm:pt>
    <dgm:pt modelId="{02564680-A4F1-4647-B659-98113C5AC1F7}" type="sibTrans" cxnId="{378EEA2D-011C-4B08-8716-F07133B3C60B}">
      <dgm:prSet/>
      <dgm:spPr/>
      <dgm:t>
        <a:bodyPr/>
        <a:lstStyle/>
        <a:p>
          <a:endParaRPr lang="en-US"/>
        </a:p>
      </dgm:t>
    </dgm:pt>
    <dgm:pt modelId="{87AAF66D-DF36-4C91-8647-61D00FA89A97}">
      <dgm:prSet/>
      <dgm:spPr/>
      <dgm:t>
        <a:bodyPr/>
        <a:lstStyle/>
        <a:p>
          <a:r>
            <a:rPr lang="en-US" dirty="0"/>
            <a:t>Not knowing all of the details from God.</a:t>
          </a:r>
        </a:p>
      </dgm:t>
    </dgm:pt>
    <dgm:pt modelId="{829B9453-CC50-4CF2-81D1-AA6CC9962046}" type="parTrans" cxnId="{0A76525D-40AD-42C9-AB09-F3A2A387E929}">
      <dgm:prSet/>
      <dgm:spPr/>
      <dgm:t>
        <a:bodyPr/>
        <a:lstStyle/>
        <a:p>
          <a:endParaRPr lang="en-US"/>
        </a:p>
      </dgm:t>
    </dgm:pt>
    <dgm:pt modelId="{6838573A-F752-4BF7-87F5-9DB961D53210}" type="sibTrans" cxnId="{0A76525D-40AD-42C9-AB09-F3A2A387E929}">
      <dgm:prSet/>
      <dgm:spPr/>
      <dgm:t>
        <a:bodyPr/>
        <a:lstStyle/>
        <a:p>
          <a:endParaRPr lang="en-US"/>
        </a:p>
      </dgm:t>
    </dgm:pt>
    <dgm:pt modelId="{DA5BB16D-02E0-5F45-8C33-DC3D038A32B7}" type="pres">
      <dgm:prSet presAssocID="{957F3DFF-FB3E-4C55-AB59-9A5839E71A76}" presName="linear" presStyleCnt="0">
        <dgm:presLayoutVars>
          <dgm:animLvl val="lvl"/>
          <dgm:resizeHandles val="exact"/>
        </dgm:presLayoutVars>
      </dgm:prSet>
      <dgm:spPr/>
    </dgm:pt>
    <dgm:pt modelId="{7EFCAC21-C14C-9D4C-BC33-617940577164}" type="pres">
      <dgm:prSet presAssocID="{1FCB8C24-493B-43A1-98D5-A3EA54B06B54}" presName="parentText" presStyleLbl="node1" presStyleIdx="0" presStyleCnt="3">
        <dgm:presLayoutVars>
          <dgm:chMax val="0"/>
          <dgm:bulletEnabled val="1"/>
        </dgm:presLayoutVars>
      </dgm:prSet>
      <dgm:spPr/>
    </dgm:pt>
    <dgm:pt modelId="{8120E286-2FEA-D54B-9B09-DDEBFD88218B}" type="pres">
      <dgm:prSet presAssocID="{C441143C-A4E8-4A61-8DDE-617AF83C7BF2}" presName="spacer" presStyleCnt="0"/>
      <dgm:spPr/>
    </dgm:pt>
    <dgm:pt modelId="{31F68EDC-D475-154F-A150-668BA058C76E}" type="pres">
      <dgm:prSet presAssocID="{C4306763-0B5D-4477-B296-2A961520F6DF}" presName="parentText" presStyleLbl="node1" presStyleIdx="1" presStyleCnt="3">
        <dgm:presLayoutVars>
          <dgm:chMax val="0"/>
          <dgm:bulletEnabled val="1"/>
        </dgm:presLayoutVars>
      </dgm:prSet>
      <dgm:spPr/>
    </dgm:pt>
    <dgm:pt modelId="{EB0DF321-0023-B343-B231-A134BDF78B52}" type="pres">
      <dgm:prSet presAssocID="{02564680-A4F1-4647-B659-98113C5AC1F7}" presName="spacer" presStyleCnt="0"/>
      <dgm:spPr/>
    </dgm:pt>
    <dgm:pt modelId="{6FB7CBC7-2FD6-2440-91A9-5627C692A77B}" type="pres">
      <dgm:prSet presAssocID="{87AAF66D-DF36-4C91-8647-61D00FA89A97}" presName="parentText" presStyleLbl="node1" presStyleIdx="2" presStyleCnt="3">
        <dgm:presLayoutVars>
          <dgm:chMax val="0"/>
          <dgm:bulletEnabled val="1"/>
        </dgm:presLayoutVars>
      </dgm:prSet>
      <dgm:spPr/>
    </dgm:pt>
  </dgm:ptLst>
  <dgm:cxnLst>
    <dgm:cxn modelId="{378EEA2D-011C-4B08-8716-F07133B3C60B}" srcId="{957F3DFF-FB3E-4C55-AB59-9A5839E71A76}" destId="{C4306763-0B5D-4477-B296-2A961520F6DF}" srcOrd="1" destOrd="0" parTransId="{A43E6CBF-F151-4D11-9994-75B8DB775E92}" sibTransId="{02564680-A4F1-4647-B659-98113C5AC1F7}"/>
    <dgm:cxn modelId="{A6B37748-42F5-4A0B-AAC2-58618E04F34B}" srcId="{957F3DFF-FB3E-4C55-AB59-9A5839E71A76}" destId="{1FCB8C24-493B-43A1-98D5-A3EA54B06B54}" srcOrd="0" destOrd="0" parTransId="{C28A075A-29BC-4832-9375-B197318C288A}" sibTransId="{C441143C-A4E8-4A61-8DDE-617AF83C7BF2}"/>
    <dgm:cxn modelId="{0A76525D-40AD-42C9-AB09-F3A2A387E929}" srcId="{957F3DFF-FB3E-4C55-AB59-9A5839E71A76}" destId="{87AAF66D-DF36-4C91-8647-61D00FA89A97}" srcOrd="2" destOrd="0" parTransId="{829B9453-CC50-4CF2-81D1-AA6CC9962046}" sibTransId="{6838573A-F752-4BF7-87F5-9DB961D53210}"/>
    <dgm:cxn modelId="{B98056A6-4F67-3B4D-BA7E-ADB8BA6A0BB8}" type="presOf" srcId="{957F3DFF-FB3E-4C55-AB59-9A5839E71A76}" destId="{DA5BB16D-02E0-5F45-8C33-DC3D038A32B7}" srcOrd="0" destOrd="0" presId="urn:microsoft.com/office/officeart/2005/8/layout/vList2"/>
    <dgm:cxn modelId="{26BCF4B6-FF15-A140-8E04-5151C664C0FC}" type="presOf" srcId="{87AAF66D-DF36-4C91-8647-61D00FA89A97}" destId="{6FB7CBC7-2FD6-2440-91A9-5627C692A77B}" srcOrd="0" destOrd="0" presId="urn:microsoft.com/office/officeart/2005/8/layout/vList2"/>
    <dgm:cxn modelId="{BADD5ADB-1199-434D-B14E-A0A6CE7A268F}" type="presOf" srcId="{C4306763-0B5D-4477-B296-2A961520F6DF}" destId="{31F68EDC-D475-154F-A150-668BA058C76E}" srcOrd="0" destOrd="0" presId="urn:microsoft.com/office/officeart/2005/8/layout/vList2"/>
    <dgm:cxn modelId="{1771D7E8-7768-6E45-8239-A0C029AA614B}" type="presOf" srcId="{1FCB8C24-493B-43A1-98D5-A3EA54B06B54}" destId="{7EFCAC21-C14C-9D4C-BC33-617940577164}" srcOrd="0" destOrd="0" presId="urn:microsoft.com/office/officeart/2005/8/layout/vList2"/>
    <dgm:cxn modelId="{833D9443-8162-9D40-9238-F2902A67D064}" type="presParOf" srcId="{DA5BB16D-02E0-5F45-8C33-DC3D038A32B7}" destId="{7EFCAC21-C14C-9D4C-BC33-617940577164}" srcOrd="0" destOrd="0" presId="urn:microsoft.com/office/officeart/2005/8/layout/vList2"/>
    <dgm:cxn modelId="{683371EC-BE30-FC4E-B40D-AF1769CA62D1}" type="presParOf" srcId="{DA5BB16D-02E0-5F45-8C33-DC3D038A32B7}" destId="{8120E286-2FEA-D54B-9B09-DDEBFD88218B}" srcOrd="1" destOrd="0" presId="urn:microsoft.com/office/officeart/2005/8/layout/vList2"/>
    <dgm:cxn modelId="{9AA97217-1A86-734F-AF36-E291738E0615}" type="presParOf" srcId="{DA5BB16D-02E0-5F45-8C33-DC3D038A32B7}" destId="{31F68EDC-D475-154F-A150-668BA058C76E}" srcOrd="2" destOrd="0" presId="urn:microsoft.com/office/officeart/2005/8/layout/vList2"/>
    <dgm:cxn modelId="{B15B180A-00C9-8243-B793-078BC7C41F46}" type="presParOf" srcId="{DA5BB16D-02E0-5F45-8C33-DC3D038A32B7}" destId="{EB0DF321-0023-B343-B231-A134BDF78B52}" srcOrd="3" destOrd="0" presId="urn:microsoft.com/office/officeart/2005/8/layout/vList2"/>
    <dgm:cxn modelId="{4539A7E9-1333-564C-81BB-3FC0ADFF9835}" type="presParOf" srcId="{DA5BB16D-02E0-5F45-8C33-DC3D038A32B7}" destId="{6FB7CBC7-2FD6-2440-91A9-5627C692A7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A9A18F-F980-40CE-8D50-45D124AA08B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6928C7A-57F4-4D0B-BF86-D483A4873F01}">
      <dgm:prSet/>
      <dgm:spPr/>
      <dgm:t>
        <a:bodyPr/>
        <a:lstStyle/>
        <a:p>
          <a:r>
            <a:rPr lang="en-US" dirty="0"/>
            <a:t>Why does reproduction matter in the work of racial solidarity and racial reconciliation?</a:t>
          </a:r>
        </a:p>
      </dgm:t>
    </dgm:pt>
    <dgm:pt modelId="{940FFFD4-1621-4487-B40F-7A1C6F96BDD2}" type="parTrans" cxnId="{368B56DF-1B59-4FE3-BF7F-C824E726260D}">
      <dgm:prSet/>
      <dgm:spPr/>
      <dgm:t>
        <a:bodyPr/>
        <a:lstStyle/>
        <a:p>
          <a:endParaRPr lang="en-US"/>
        </a:p>
      </dgm:t>
    </dgm:pt>
    <dgm:pt modelId="{CDDFC792-BAA1-4CA0-A2EB-0970E6336533}" type="sibTrans" cxnId="{368B56DF-1B59-4FE3-BF7F-C824E726260D}">
      <dgm:prSet/>
      <dgm:spPr/>
      <dgm:t>
        <a:bodyPr/>
        <a:lstStyle/>
        <a:p>
          <a:endParaRPr lang="en-US"/>
        </a:p>
      </dgm:t>
    </dgm:pt>
    <dgm:pt modelId="{EDCC009A-8F1A-4663-B77E-F732A43F6A04}">
      <dgm:prSet/>
      <dgm:spPr/>
      <dgm:t>
        <a:bodyPr/>
        <a:lstStyle/>
        <a:p>
          <a:r>
            <a:rPr lang="en-US"/>
            <a:t>How do you plan to help your friends, family, and church members understand the work of racial reconciliation? How do you plan to reproduce people who lean into that work?</a:t>
          </a:r>
        </a:p>
      </dgm:t>
    </dgm:pt>
    <dgm:pt modelId="{0496300A-2C44-4286-98C3-38CD6B50D94B}" type="parTrans" cxnId="{D59AE6EF-70E7-44CC-99EB-D9738EB37DAC}">
      <dgm:prSet/>
      <dgm:spPr/>
      <dgm:t>
        <a:bodyPr/>
        <a:lstStyle/>
        <a:p>
          <a:endParaRPr lang="en-US"/>
        </a:p>
      </dgm:t>
    </dgm:pt>
    <dgm:pt modelId="{1E175EED-2E38-44D8-9B46-C60E1A7A02C4}" type="sibTrans" cxnId="{D59AE6EF-70E7-44CC-99EB-D9738EB37DAC}">
      <dgm:prSet/>
      <dgm:spPr/>
      <dgm:t>
        <a:bodyPr/>
        <a:lstStyle/>
        <a:p>
          <a:endParaRPr lang="en-US"/>
        </a:p>
      </dgm:t>
    </dgm:pt>
    <dgm:pt modelId="{972FEA23-69BA-254E-BDB4-EBA7B3C20AC6}" type="pres">
      <dgm:prSet presAssocID="{D2A9A18F-F980-40CE-8D50-45D124AA08B9}" presName="linear" presStyleCnt="0">
        <dgm:presLayoutVars>
          <dgm:animLvl val="lvl"/>
          <dgm:resizeHandles val="exact"/>
        </dgm:presLayoutVars>
      </dgm:prSet>
      <dgm:spPr/>
    </dgm:pt>
    <dgm:pt modelId="{598B5527-4E23-C540-96CE-E9889ADA69EE}" type="pres">
      <dgm:prSet presAssocID="{26928C7A-57F4-4D0B-BF86-D483A4873F01}" presName="parentText" presStyleLbl="node1" presStyleIdx="0" presStyleCnt="2">
        <dgm:presLayoutVars>
          <dgm:chMax val="0"/>
          <dgm:bulletEnabled val="1"/>
        </dgm:presLayoutVars>
      </dgm:prSet>
      <dgm:spPr/>
    </dgm:pt>
    <dgm:pt modelId="{3D37D933-3D9E-8C4B-B76F-735E2DE66EE1}" type="pres">
      <dgm:prSet presAssocID="{CDDFC792-BAA1-4CA0-A2EB-0970E6336533}" presName="spacer" presStyleCnt="0"/>
      <dgm:spPr/>
    </dgm:pt>
    <dgm:pt modelId="{3CA67F83-6C34-5C4C-A4E1-68CA760ACC51}" type="pres">
      <dgm:prSet presAssocID="{EDCC009A-8F1A-4663-B77E-F732A43F6A04}" presName="parentText" presStyleLbl="node1" presStyleIdx="1" presStyleCnt="2">
        <dgm:presLayoutVars>
          <dgm:chMax val="0"/>
          <dgm:bulletEnabled val="1"/>
        </dgm:presLayoutVars>
      </dgm:prSet>
      <dgm:spPr/>
    </dgm:pt>
  </dgm:ptLst>
  <dgm:cxnLst>
    <dgm:cxn modelId="{EC777E27-6D13-2C4B-A43E-CB24A507F605}" type="presOf" srcId="{26928C7A-57F4-4D0B-BF86-D483A4873F01}" destId="{598B5527-4E23-C540-96CE-E9889ADA69EE}" srcOrd="0" destOrd="0" presId="urn:microsoft.com/office/officeart/2005/8/layout/vList2"/>
    <dgm:cxn modelId="{7369DEB5-A79C-E044-B7B7-848E0B816DD1}" type="presOf" srcId="{D2A9A18F-F980-40CE-8D50-45D124AA08B9}" destId="{972FEA23-69BA-254E-BDB4-EBA7B3C20AC6}" srcOrd="0" destOrd="0" presId="urn:microsoft.com/office/officeart/2005/8/layout/vList2"/>
    <dgm:cxn modelId="{F91292C3-7FD7-C542-A817-AE30E67FF303}" type="presOf" srcId="{EDCC009A-8F1A-4663-B77E-F732A43F6A04}" destId="{3CA67F83-6C34-5C4C-A4E1-68CA760ACC51}" srcOrd="0" destOrd="0" presId="urn:microsoft.com/office/officeart/2005/8/layout/vList2"/>
    <dgm:cxn modelId="{368B56DF-1B59-4FE3-BF7F-C824E726260D}" srcId="{D2A9A18F-F980-40CE-8D50-45D124AA08B9}" destId="{26928C7A-57F4-4D0B-BF86-D483A4873F01}" srcOrd="0" destOrd="0" parTransId="{940FFFD4-1621-4487-B40F-7A1C6F96BDD2}" sibTransId="{CDDFC792-BAA1-4CA0-A2EB-0970E6336533}"/>
    <dgm:cxn modelId="{D59AE6EF-70E7-44CC-99EB-D9738EB37DAC}" srcId="{D2A9A18F-F980-40CE-8D50-45D124AA08B9}" destId="{EDCC009A-8F1A-4663-B77E-F732A43F6A04}" srcOrd="1" destOrd="0" parTransId="{0496300A-2C44-4286-98C3-38CD6B50D94B}" sibTransId="{1E175EED-2E38-44D8-9B46-C60E1A7A02C4}"/>
    <dgm:cxn modelId="{9D33B6F3-11A5-D64F-8194-C2F9646B6086}" type="presParOf" srcId="{972FEA23-69BA-254E-BDB4-EBA7B3C20AC6}" destId="{598B5527-4E23-C540-96CE-E9889ADA69EE}" srcOrd="0" destOrd="0" presId="urn:microsoft.com/office/officeart/2005/8/layout/vList2"/>
    <dgm:cxn modelId="{5FE956D0-4639-3F43-B94E-FCA855507A7A}" type="presParOf" srcId="{972FEA23-69BA-254E-BDB4-EBA7B3C20AC6}" destId="{3D37D933-3D9E-8C4B-B76F-735E2DE66EE1}" srcOrd="1" destOrd="0" presId="urn:microsoft.com/office/officeart/2005/8/layout/vList2"/>
    <dgm:cxn modelId="{05FABFAD-62FB-2E43-93B4-51D0878F882C}" type="presParOf" srcId="{972FEA23-69BA-254E-BDB4-EBA7B3C20AC6}" destId="{3CA67F83-6C34-5C4C-A4E1-68CA760ACC5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CAC21-C14C-9D4C-BC33-617940577164}">
      <dsp:nvSpPr>
        <dsp:cNvPr id="0" name=""/>
        <dsp:cNvSpPr/>
      </dsp:nvSpPr>
      <dsp:spPr>
        <a:xfrm>
          <a:off x="0" y="310509"/>
          <a:ext cx="10515600" cy="1151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Fear </a:t>
          </a:r>
        </a:p>
      </dsp:txBody>
      <dsp:txXfrm>
        <a:off x="56201" y="366710"/>
        <a:ext cx="10403198" cy="1038877"/>
      </dsp:txXfrm>
    </dsp:sp>
    <dsp:sp modelId="{31F68EDC-D475-154F-A150-668BA058C76E}">
      <dsp:nvSpPr>
        <dsp:cNvPr id="0" name=""/>
        <dsp:cNvSpPr/>
      </dsp:nvSpPr>
      <dsp:spPr>
        <a:xfrm>
          <a:off x="0" y="1600029"/>
          <a:ext cx="10515600" cy="1151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Discomfort</a:t>
          </a:r>
        </a:p>
      </dsp:txBody>
      <dsp:txXfrm>
        <a:off x="56201" y="1656230"/>
        <a:ext cx="10403198" cy="1038877"/>
      </dsp:txXfrm>
    </dsp:sp>
    <dsp:sp modelId="{6FB7CBC7-2FD6-2440-91A9-5627C692A77B}">
      <dsp:nvSpPr>
        <dsp:cNvPr id="0" name=""/>
        <dsp:cNvSpPr/>
      </dsp:nvSpPr>
      <dsp:spPr>
        <a:xfrm>
          <a:off x="0" y="2889549"/>
          <a:ext cx="10515600" cy="1151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Not knowing all of the details from God.</a:t>
          </a:r>
        </a:p>
      </dsp:txBody>
      <dsp:txXfrm>
        <a:off x="56201" y="2945750"/>
        <a:ext cx="10403198" cy="1038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8B5527-4E23-C540-96CE-E9889ADA69EE}">
      <dsp:nvSpPr>
        <dsp:cNvPr id="0" name=""/>
        <dsp:cNvSpPr/>
      </dsp:nvSpPr>
      <dsp:spPr>
        <a:xfrm>
          <a:off x="0" y="6753"/>
          <a:ext cx="6620505" cy="18423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Why does reproduction matter in the work of racial solidarity and racial reconciliation?</a:t>
          </a:r>
        </a:p>
      </dsp:txBody>
      <dsp:txXfrm>
        <a:off x="89934" y="96687"/>
        <a:ext cx="6440637" cy="1662443"/>
      </dsp:txXfrm>
    </dsp:sp>
    <dsp:sp modelId="{3CA67F83-6C34-5C4C-A4E1-68CA760ACC51}">
      <dsp:nvSpPr>
        <dsp:cNvPr id="0" name=""/>
        <dsp:cNvSpPr/>
      </dsp:nvSpPr>
      <dsp:spPr>
        <a:xfrm>
          <a:off x="0" y="1923945"/>
          <a:ext cx="6620505" cy="184231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How do you plan to help your friends, family, and church members understand the work of racial reconciliation? How do you plan to reproduce people who lean into that work?</a:t>
          </a:r>
        </a:p>
      </dsp:txBody>
      <dsp:txXfrm>
        <a:off x="89934" y="2013879"/>
        <a:ext cx="6440637" cy="166244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D64F-3C29-3B4B-BCE6-5F448D4681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378015-3C6F-404F-85A1-EBA1AC2E9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04504C-C1C9-BC49-A21E-A8225391CCA1}"/>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017970E0-21F3-7845-83DD-B34E367800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ACEA9-6FD3-EA48-A012-77C8F1DE993E}"/>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372967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654E-4920-6042-A271-0B97BD843D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C1D388-FD7C-0347-B4C7-F8EC9F9B60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5E50A-9DB1-F24F-BDE3-2805BB1E120A}"/>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0363EC2F-A08E-BE49-BB1B-CBCF71119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C385C-F784-9B48-822E-E71C62A3A416}"/>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286160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0C43B4-082E-8844-948E-2E9A8D8ED5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19CB57-953B-EE45-83A1-06960BBBC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87139-C559-2747-8AB9-50574E9BD753}"/>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3222EA52-EDF1-1541-B3E3-5C6706846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FEB787-C99C-E949-986A-2C84940BC20D}"/>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281431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DBF11-519E-BE41-83D0-C4E2D0A98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3CADAA-0323-DD48-84DE-7B429C897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0847-A3ED-BC4C-8382-9ADF70E7529F}"/>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E7B257AE-37C0-2E48-BE49-EBBF29B94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88000-B06C-9B47-88C0-B5F2632BD9A1}"/>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190931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4FA7-133D-A247-B5DA-2A3A03004F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199863-7C38-A749-ADDF-D8E9F1488D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B2D2EB-5F0A-774C-8285-85A064B8007D}"/>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6C7F9B6B-F4B6-E14A-90CF-35B89B84A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A1F291-8631-3E4F-812E-DDADDDDEB627}"/>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1174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8F57-4F02-3D46-8FF9-9E504AF85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953995-232C-8A42-A92B-775987AD92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1D5CB6-60FD-FC43-ABAA-7F3E62D80F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E45863-040F-9E40-A497-325B0C55396E}"/>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6" name="Footer Placeholder 5">
            <a:extLst>
              <a:ext uri="{FF2B5EF4-FFF2-40B4-BE49-F238E27FC236}">
                <a16:creationId xmlns:a16="http://schemas.microsoft.com/office/drawing/2014/main" id="{35BC66C8-D286-9647-A9B8-0B1C8F32A2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356CFF-BDAC-7148-82AB-61ED5B49C253}"/>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93590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45C37-47F2-CE4A-9C50-007E8D0C2A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A75A52-2094-DA4E-9EE6-9A059F725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D69E09-4BF3-AD4E-9D85-3FAA77223D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F8FA12-CB43-0049-AB17-DFA0D3EB6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2AF731-096D-A148-95FE-A434FEB9C0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ACBE2E-1DE5-F748-94A9-A120FF59990C}"/>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8" name="Footer Placeholder 7">
            <a:extLst>
              <a:ext uri="{FF2B5EF4-FFF2-40B4-BE49-F238E27FC236}">
                <a16:creationId xmlns:a16="http://schemas.microsoft.com/office/drawing/2014/main" id="{B95AEE67-1F10-7B4B-864B-CEA2F5D0B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25C69E-D8EE-284A-BC85-D4C6B9E7BE4B}"/>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95292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5B27-BB77-C745-AC75-B71D5965E7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47E7F0-9DCE-554D-A643-3665E5D30A5A}"/>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4" name="Footer Placeholder 3">
            <a:extLst>
              <a:ext uri="{FF2B5EF4-FFF2-40B4-BE49-F238E27FC236}">
                <a16:creationId xmlns:a16="http://schemas.microsoft.com/office/drawing/2014/main" id="{2A90BB98-325B-EA43-926A-8F42FE057D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2BD59A-64AC-9B47-872B-FD00481CB02A}"/>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378030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C287EA-68B4-AE40-A2A3-2EED0A6BC8C4}"/>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3" name="Footer Placeholder 2">
            <a:extLst>
              <a:ext uri="{FF2B5EF4-FFF2-40B4-BE49-F238E27FC236}">
                <a16:creationId xmlns:a16="http://schemas.microsoft.com/office/drawing/2014/main" id="{0995AC56-737C-9048-B1C9-46CEC8FE8C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2EF5DE-6AD1-F34D-8D40-040E12B19AFF}"/>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223665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CDE1-77B6-1147-839A-05C31551F1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DE097C-7423-E44E-A165-92992A0976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841C7A-A326-EF4C-8AC5-B7B02AADC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CA13F-AE6A-944B-8A30-57EED9C80F20}"/>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6" name="Footer Placeholder 5">
            <a:extLst>
              <a:ext uri="{FF2B5EF4-FFF2-40B4-BE49-F238E27FC236}">
                <a16:creationId xmlns:a16="http://schemas.microsoft.com/office/drawing/2014/main" id="{B311D7FA-3416-4749-A0DD-6EEA10EE4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23F2A-5863-D44A-A770-C657EBAB4940}"/>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92506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6E8E-61E3-3C40-ADB4-A8D97F48C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5BFF0E-D8CE-0F41-83AF-13B3996D9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AF0518-16B7-C447-A2E6-8686E64EA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A67000-4A0C-D74F-B41F-371718572621}"/>
              </a:ext>
            </a:extLst>
          </p:cNvPr>
          <p:cNvSpPr>
            <a:spLocks noGrp="1"/>
          </p:cNvSpPr>
          <p:nvPr>
            <p:ph type="dt" sz="half" idx="10"/>
          </p:nvPr>
        </p:nvSpPr>
        <p:spPr/>
        <p:txBody>
          <a:bodyPr/>
          <a:lstStyle/>
          <a:p>
            <a:fld id="{534DC9B7-9460-EA42-ACE3-6EAE99A43F19}" type="datetimeFigureOut">
              <a:rPr lang="en-US" smtClean="0"/>
              <a:t>4/25/21</a:t>
            </a:fld>
            <a:endParaRPr lang="en-US"/>
          </a:p>
        </p:txBody>
      </p:sp>
      <p:sp>
        <p:nvSpPr>
          <p:cNvPr id="6" name="Footer Placeholder 5">
            <a:extLst>
              <a:ext uri="{FF2B5EF4-FFF2-40B4-BE49-F238E27FC236}">
                <a16:creationId xmlns:a16="http://schemas.microsoft.com/office/drawing/2014/main" id="{7731DAE2-DC8E-2547-ABDA-30C7B765A3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C48F8-C981-FC4B-BC61-03EAA558AC9C}"/>
              </a:ext>
            </a:extLst>
          </p:cNvPr>
          <p:cNvSpPr>
            <a:spLocks noGrp="1"/>
          </p:cNvSpPr>
          <p:nvPr>
            <p:ph type="sldNum" sz="quarter" idx="12"/>
          </p:nvPr>
        </p:nvSpPr>
        <p:spPr/>
        <p:txBody>
          <a:bodyPr/>
          <a:lstStyle/>
          <a:p>
            <a:fld id="{59EEF315-56B7-564B-A15A-6DE4C87E14EF}" type="slidenum">
              <a:rPr lang="en-US" smtClean="0"/>
              <a:t>‹#›</a:t>
            </a:fld>
            <a:endParaRPr lang="en-US"/>
          </a:p>
        </p:txBody>
      </p:sp>
    </p:spTree>
    <p:extLst>
      <p:ext uri="{BB962C8B-B14F-4D97-AF65-F5344CB8AC3E}">
        <p14:creationId xmlns:p14="http://schemas.microsoft.com/office/powerpoint/2010/main" val="344682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2FFAC1-C1FB-2746-8E5C-238A35227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BB246E-7E44-B847-BE0F-116AE4792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496D89-B5D3-924F-9AF7-A9D4FB10D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DC9B7-9460-EA42-ACE3-6EAE99A43F19}" type="datetimeFigureOut">
              <a:rPr lang="en-US" smtClean="0"/>
              <a:t>4/25/21</a:t>
            </a:fld>
            <a:endParaRPr lang="en-US"/>
          </a:p>
        </p:txBody>
      </p:sp>
      <p:sp>
        <p:nvSpPr>
          <p:cNvPr id="5" name="Footer Placeholder 4">
            <a:extLst>
              <a:ext uri="{FF2B5EF4-FFF2-40B4-BE49-F238E27FC236}">
                <a16:creationId xmlns:a16="http://schemas.microsoft.com/office/drawing/2014/main" id="{93E9840D-94C8-4B4C-95C5-8370C38B9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85F811-2D51-F645-BA04-4DF6D24992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EF315-56B7-564B-A15A-6DE4C87E14EF}" type="slidenum">
              <a:rPr lang="en-US" smtClean="0"/>
              <a:t>‹#›</a:t>
            </a:fld>
            <a:endParaRPr lang="en-US"/>
          </a:p>
        </p:txBody>
      </p:sp>
    </p:spTree>
    <p:extLst>
      <p:ext uri="{BB962C8B-B14F-4D97-AF65-F5344CB8AC3E}">
        <p14:creationId xmlns:p14="http://schemas.microsoft.com/office/powerpoint/2010/main" val="1694190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D4DE7745-CEB1-CB49-A97B-C811AE58C029}"/>
              </a:ext>
            </a:extLst>
          </p:cNvPr>
          <p:cNvPicPr>
            <a:picLocks noChangeAspect="1"/>
          </p:cNvPicPr>
          <p:nvPr/>
        </p:nvPicPr>
        <p:blipFill>
          <a:blip r:embed="rId2"/>
          <a:stretch>
            <a:fillRect/>
          </a:stretch>
        </p:blipFill>
        <p:spPr>
          <a:xfrm>
            <a:off x="3297010" y="643466"/>
            <a:ext cx="5597980" cy="5571067"/>
          </a:xfrm>
          <a:prstGeom prst="rect">
            <a:avLst/>
          </a:prstGeom>
        </p:spPr>
      </p:pic>
    </p:spTree>
    <p:extLst>
      <p:ext uri="{BB962C8B-B14F-4D97-AF65-F5344CB8AC3E}">
        <p14:creationId xmlns:p14="http://schemas.microsoft.com/office/powerpoint/2010/main" val="4250930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D888-52E4-0C48-BD57-FCB2826BC237}"/>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dirty="0">
                <a:solidFill>
                  <a:schemeClr val="bg1"/>
                </a:solidFill>
                <a:latin typeface="+mj-lt"/>
                <a:ea typeface="+mj-ea"/>
                <a:cs typeface="+mj-cs"/>
              </a:rPr>
              <a:t>We Build Bridges Together</a:t>
            </a:r>
          </a:p>
        </p:txBody>
      </p:sp>
      <p:pic>
        <p:nvPicPr>
          <p:cNvPr id="4098" name="Picture 2" descr="Building Bridge, Venice, Italy / Lorenzo Quinn — urdesignmag">
            <a:extLst>
              <a:ext uri="{FF2B5EF4-FFF2-40B4-BE49-F238E27FC236}">
                <a16:creationId xmlns:a16="http://schemas.microsoft.com/office/drawing/2014/main" id="{E40A8C7C-1C15-BA46-B72F-240DE8681C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38600" y="1507331"/>
            <a:ext cx="7188199" cy="3839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99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193C-7336-9243-9B2D-97942EE6DBA4}"/>
              </a:ext>
            </a:extLst>
          </p:cNvPr>
          <p:cNvSpPr>
            <a:spLocks noGrp="1"/>
          </p:cNvSpPr>
          <p:nvPr>
            <p:ph type="title"/>
          </p:nvPr>
        </p:nvSpPr>
        <p:spPr/>
        <p:txBody>
          <a:bodyPr/>
          <a:lstStyle/>
          <a:p>
            <a:r>
              <a:rPr lang="en-US" dirty="0"/>
              <a:t>Reasons we neglect to build bridges….</a:t>
            </a:r>
          </a:p>
        </p:txBody>
      </p:sp>
      <p:graphicFrame>
        <p:nvGraphicFramePr>
          <p:cNvPr id="5" name="Content Placeholder 2">
            <a:extLst>
              <a:ext uri="{FF2B5EF4-FFF2-40B4-BE49-F238E27FC236}">
                <a16:creationId xmlns:a16="http://schemas.microsoft.com/office/drawing/2014/main" id="{A30E06AE-0B23-4CED-945A-12CC4DD08B18}"/>
              </a:ext>
            </a:extLst>
          </p:cNvPr>
          <p:cNvGraphicFramePr>
            <a:graphicFrameLocks noGrp="1"/>
          </p:cNvGraphicFramePr>
          <p:nvPr>
            <p:ph idx="1"/>
            <p:extLst>
              <p:ext uri="{D42A27DB-BD31-4B8C-83A1-F6EECF244321}">
                <p14:modId xmlns:p14="http://schemas.microsoft.com/office/powerpoint/2010/main" val="33095032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996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DE2AD4-EF3F-D449-9603-0B04938454C3}"/>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Mark 12:30-31</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9E92CE5F-F247-8C49-A1EC-2CBA36692C45}"/>
              </a:ext>
            </a:extLst>
          </p:cNvPr>
          <p:cNvSpPr>
            <a:spLocks noGrp="1"/>
          </p:cNvSpPr>
          <p:nvPr>
            <p:ph idx="1"/>
          </p:nvPr>
        </p:nvSpPr>
        <p:spPr>
          <a:xfrm>
            <a:off x="6297233" y="518400"/>
            <a:ext cx="4771607" cy="5837949"/>
          </a:xfrm>
        </p:spPr>
        <p:txBody>
          <a:bodyPr anchor="ctr">
            <a:normAutofit/>
          </a:bodyPr>
          <a:lstStyle/>
          <a:p>
            <a:pPr marL="0" indent="0">
              <a:buNone/>
            </a:pPr>
            <a:endParaRPr lang="en-US" sz="3200" dirty="0">
              <a:solidFill>
                <a:schemeClr val="tx1">
                  <a:alpha val="80000"/>
                </a:schemeClr>
              </a:solidFill>
            </a:endParaRPr>
          </a:p>
          <a:p>
            <a:pPr marL="0" indent="0">
              <a:buNone/>
            </a:pPr>
            <a:r>
              <a:rPr lang="en-US" sz="3200" b="1" baseline="30000" dirty="0">
                <a:solidFill>
                  <a:schemeClr val="tx1">
                    <a:alpha val="80000"/>
                  </a:schemeClr>
                </a:solidFill>
              </a:rPr>
              <a:t>30 </a:t>
            </a:r>
            <a:r>
              <a:rPr lang="en-US" sz="3200" dirty="0">
                <a:solidFill>
                  <a:schemeClr val="tx1">
                    <a:alpha val="80000"/>
                  </a:schemeClr>
                </a:solidFill>
              </a:rPr>
              <a:t>Love the Lord your God with all your heart and with all your soul and with all your mind and with all your strength.’ </a:t>
            </a:r>
            <a:r>
              <a:rPr lang="en-US" sz="3200" b="1" baseline="30000" dirty="0">
                <a:solidFill>
                  <a:schemeClr val="tx1">
                    <a:alpha val="80000"/>
                  </a:schemeClr>
                </a:solidFill>
              </a:rPr>
              <a:t>31 </a:t>
            </a:r>
            <a:r>
              <a:rPr lang="en-US" sz="3200" dirty="0">
                <a:solidFill>
                  <a:schemeClr val="tx1">
                    <a:alpha val="80000"/>
                  </a:schemeClr>
                </a:solidFill>
              </a:rPr>
              <a:t>The second is this: ‘Love your neighbor as yourself.’</a:t>
            </a:r>
            <a:r>
              <a:rPr lang="en-US" sz="3200" baseline="30000" dirty="0">
                <a:solidFill>
                  <a:schemeClr val="tx1">
                    <a:alpha val="80000"/>
                  </a:schemeClr>
                </a:solidFill>
              </a:rPr>
              <a:t> </a:t>
            </a:r>
            <a:r>
              <a:rPr lang="en-US" sz="3200" dirty="0">
                <a:solidFill>
                  <a:schemeClr val="tx1">
                    <a:alpha val="80000"/>
                  </a:schemeClr>
                </a:solidFill>
              </a:rPr>
              <a:t>There is no commandment greater than these.”</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4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FBEEA67-4ADC-41C5-975B-51BB24EE9FF0}"/>
              </a:ext>
            </a:extLst>
          </p:cNvPr>
          <p:cNvPicPr>
            <a:picLocks noChangeAspect="1"/>
          </p:cNvPicPr>
          <p:nvPr/>
        </p:nvPicPr>
        <p:blipFill rotWithShape="1">
          <a:blip r:embed="rId2"/>
          <a:srcRect/>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6B42C4-7002-4540-B584-D9D211C91A07}"/>
              </a:ext>
            </a:extLst>
          </p:cNvPr>
          <p:cNvSpPr>
            <a:spLocks noGrp="1"/>
          </p:cNvSpPr>
          <p:nvPr>
            <p:ph type="title"/>
          </p:nvPr>
        </p:nvSpPr>
        <p:spPr>
          <a:xfrm>
            <a:off x="594804" y="640263"/>
            <a:ext cx="6619811" cy="1344975"/>
          </a:xfrm>
        </p:spPr>
        <p:txBody>
          <a:bodyPr>
            <a:normAutofit/>
          </a:bodyPr>
          <a:lstStyle/>
          <a:p>
            <a:endParaRPr lang="en-US" sz="4000"/>
          </a:p>
        </p:txBody>
      </p:sp>
      <p:graphicFrame>
        <p:nvGraphicFramePr>
          <p:cNvPr id="5" name="Content Placeholder 2">
            <a:extLst>
              <a:ext uri="{FF2B5EF4-FFF2-40B4-BE49-F238E27FC236}">
                <a16:creationId xmlns:a16="http://schemas.microsoft.com/office/drawing/2014/main" id="{F29168F0-6E5D-466F-8762-CB48D40D872B}"/>
              </a:ext>
            </a:extLst>
          </p:cNvPr>
          <p:cNvGraphicFramePr>
            <a:graphicFrameLocks noGrp="1"/>
          </p:cNvGraphicFramePr>
          <p:nvPr>
            <p:ph idx="1"/>
            <p:extLst>
              <p:ext uri="{D42A27DB-BD31-4B8C-83A1-F6EECF244321}">
                <p14:modId xmlns:p14="http://schemas.microsoft.com/office/powerpoint/2010/main" val="855369302"/>
              </p:ext>
            </p:extLst>
          </p:nvPr>
        </p:nvGraphicFramePr>
        <p:xfrm>
          <a:off x="594109" y="2121763"/>
          <a:ext cx="6620505" cy="3773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808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1239-E77A-A54C-A440-57524E033BFB}"/>
              </a:ext>
            </a:extLst>
          </p:cNvPr>
          <p:cNvSpPr>
            <a:spLocks noGrp="1"/>
          </p:cNvSpPr>
          <p:nvPr>
            <p:ph type="title"/>
          </p:nvPr>
        </p:nvSpPr>
        <p:spPr/>
        <p:txBody>
          <a:bodyPr/>
          <a:lstStyle/>
          <a:p>
            <a:r>
              <a:rPr lang="en-US" dirty="0"/>
              <a:t>A Prayer for Reproduction of Bridge Builders</a:t>
            </a:r>
          </a:p>
        </p:txBody>
      </p:sp>
      <p:sp>
        <p:nvSpPr>
          <p:cNvPr id="3" name="Content Placeholder 2">
            <a:extLst>
              <a:ext uri="{FF2B5EF4-FFF2-40B4-BE49-F238E27FC236}">
                <a16:creationId xmlns:a16="http://schemas.microsoft.com/office/drawing/2014/main" id="{B79D9B49-3721-7A46-8877-74618C3D4F03}"/>
              </a:ext>
            </a:extLst>
          </p:cNvPr>
          <p:cNvSpPr>
            <a:spLocks noGrp="1"/>
          </p:cNvSpPr>
          <p:nvPr>
            <p:ph idx="1"/>
          </p:nvPr>
        </p:nvSpPr>
        <p:spPr/>
        <p:txBody>
          <a:bodyPr>
            <a:normAutofit/>
          </a:bodyPr>
          <a:lstStyle/>
          <a:p>
            <a:pPr marL="0" indent="0">
              <a:buNone/>
            </a:pPr>
            <a:r>
              <a:rPr lang="en-US" sz="3000" b="1" dirty="0"/>
              <a:t>“Lord, grant us wisdom and compassion as we pursue your heart for reconciliation with our brothers and sisters within the church body. Give us open minds and open hearts. Show us where we need to be more Christlike.</a:t>
            </a:r>
          </a:p>
          <a:p>
            <a:pPr marL="0" indent="0">
              <a:buNone/>
            </a:pPr>
            <a:endParaRPr lang="en-US" sz="3000" b="1" dirty="0"/>
          </a:p>
          <a:p>
            <a:pPr marL="0" indent="0">
              <a:buNone/>
            </a:pPr>
            <a:r>
              <a:rPr lang="en-US" sz="3000" b="1" dirty="0"/>
              <a:t>Lord, help us to discern those things that divide us, and help us bring them to light. Use us as vessels of your Holy Spirit so we may be your hands and feet to spread your heart for the reconciliation of your children.</a:t>
            </a:r>
          </a:p>
        </p:txBody>
      </p:sp>
    </p:spTree>
    <p:extLst>
      <p:ext uri="{BB962C8B-B14F-4D97-AF65-F5344CB8AC3E}">
        <p14:creationId xmlns:p14="http://schemas.microsoft.com/office/powerpoint/2010/main" val="3768808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1239-E77A-A54C-A440-57524E033BFB}"/>
              </a:ext>
            </a:extLst>
          </p:cNvPr>
          <p:cNvSpPr>
            <a:spLocks noGrp="1"/>
          </p:cNvSpPr>
          <p:nvPr>
            <p:ph type="title"/>
          </p:nvPr>
        </p:nvSpPr>
        <p:spPr/>
        <p:txBody>
          <a:bodyPr/>
          <a:lstStyle/>
          <a:p>
            <a:r>
              <a:rPr lang="en-US" dirty="0"/>
              <a:t>A Prayer for Reproduction of Bridge Builders</a:t>
            </a:r>
          </a:p>
        </p:txBody>
      </p:sp>
      <p:sp>
        <p:nvSpPr>
          <p:cNvPr id="3" name="Content Placeholder 2">
            <a:extLst>
              <a:ext uri="{FF2B5EF4-FFF2-40B4-BE49-F238E27FC236}">
                <a16:creationId xmlns:a16="http://schemas.microsoft.com/office/drawing/2014/main" id="{B79D9B49-3721-7A46-8877-74618C3D4F03}"/>
              </a:ext>
            </a:extLst>
          </p:cNvPr>
          <p:cNvSpPr>
            <a:spLocks noGrp="1"/>
          </p:cNvSpPr>
          <p:nvPr>
            <p:ph idx="1"/>
          </p:nvPr>
        </p:nvSpPr>
        <p:spPr/>
        <p:txBody>
          <a:bodyPr>
            <a:normAutofit/>
          </a:bodyPr>
          <a:lstStyle/>
          <a:p>
            <a:pPr marL="0" indent="0">
              <a:buNone/>
            </a:pPr>
            <a:endParaRPr lang="en-US" sz="3000" b="1" dirty="0"/>
          </a:p>
          <a:p>
            <a:pPr marL="0" indent="0">
              <a:buNone/>
            </a:pPr>
            <a:r>
              <a:rPr lang="en-US" sz="3000" b="1" dirty="0"/>
              <a:t>Illuminate for us, Lord, the path to reconciliation, and help us to look at our own hearts and thoughts. Equip us to be bridge builders for your kingdom. In Jesus’s name. Amen.”</a:t>
            </a:r>
          </a:p>
          <a:p>
            <a:pPr marL="0" indent="0">
              <a:buNone/>
            </a:pPr>
            <a:endParaRPr lang="en-US" sz="3000" b="1" dirty="0"/>
          </a:p>
          <a:p>
            <a:pPr marL="0" indent="0" algn="r">
              <a:buNone/>
            </a:pPr>
            <a:r>
              <a:rPr lang="en-US" sz="3000" b="1" dirty="0"/>
              <a:t>-Manijeh </a:t>
            </a:r>
            <a:r>
              <a:rPr lang="en-US" sz="3000" b="1" dirty="0" err="1"/>
              <a:t>Huereca</a:t>
            </a:r>
            <a:endParaRPr lang="en-US" sz="3000" b="1" dirty="0"/>
          </a:p>
        </p:txBody>
      </p:sp>
    </p:spTree>
    <p:extLst>
      <p:ext uri="{BB962C8B-B14F-4D97-AF65-F5344CB8AC3E}">
        <p14:creationId xmlns:p14="http://schemas.microsoft.com/office/powerpoint/2010/main" val="36037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0A6728-EC1C-E148-A92B-BC7DCC992FFC}"/>
              </a:ext>
            </a:extLst>
          </p:cNvPr>
          <p:cNvSpPr>
            <a:spLocks noGrp="1"/>
          </p:cNvSpPr>
          <p:nvPr>
            <p:ph type="title"/>
          </p:nvPr>
        </p:nvSpPr>
        <p:spPr>
          <a:xfrm>
            <a:off x="804672" y="640080"/>
            <a:ext cx="3282696" cy="5257800"/>
          </a:xfrm>
        </p:spPr>
        <p:txBody>
          <a:bodyPr>
            <a:normAutofit/>
          </a:bodyPr>
          <a:lstStyle/>
          <a:p>
            <a:r>
              <a:rPr lang="en-US" sz="3700" b="1">
                <a:solidFill>
                  <a:schemeClr val="bg1"/>
                </a:solidFill>
                <a:latin typeface="+mn-lt"/>
              </a:rPr>
              <a:t>How would you define reconciliation?</a:t>
            </a:r>
          </a:p>
        </p:txBody>
      </p:sp>
      <p:sp>
        <p:nvSpPr>
          <p:cNvPr id="3" name="Content Placeholder 2">
            <a:extLst>
              <a:ext uri="{FF2B5EF4-FFF2-40B4-BE49-F238E27FC236}">
                <a16:creationId xmlns:a16="http://schemas.microsoft.com/office/drawing/2014/main" id="{93473A43-7530-FC4A-8974-8A2985444C5F}"/>
              </a:ext>
            </a:extLst>
          </p:cNvPr>
          <p:cNvSpPr>
            <a:spLocks noGrp="1"/>
          </p:cNvSpPr>
          <p:nvPr>
            <p:ph idx="1"/>
          </p:nvPr>
        </p:nvSpPr>
        <p:spPr>
          <a:xfrm>
            <a:off x="5358384" y="640081"/>
            <a:ext cx="6024654" cy="5257800"/>
          </a:xfrm>
        </p:spPr>
        <p:txBody>
          <a:bodyPr anchor="ctr">
            <a:normAutofit/>
          </a:bodyPr>
          <a:lstStyle/>
          <a:p>
            <a:pPr marL="0" indent="0">
              <a:buNone/>
            </a:pPr>
            <a:endParaRPr lang="en-US" sz="2400" b="1" dirty="0"/>
          </a:p>
          <a:p>
            <a:pPr marL="0" indent="0">
              <a:buNone/>
            </a:pPr>
            <a:r>
              <a:rPr lang="en-US" sz="2400" b="1" dirty="0"/>
              <a:t>“an ongoing spiritual process involving forgiveness, repentance, and justice that restores broken relationships and systems to reflect God’s original intention for all creation to flourish.” </a:t>
            </a:r>
          </a:p>
          <a:p>
            <a:pPr marL="0" indent="0">
              <a:buNone/>
            </a:pPr>
            <a:endParaRPr lang="en-US" sz="2400" b="1" dirty="0"/>
          </a:p>
          <a:p>
            <a:pPr marL="0" indent="0">
              <a:buNone/>
            </a:pPr>
            <a:r>
              <a:rPr lang="en-US" sz="2400" b="1" dirty="0"/>
              <a:t>-Brenda Salter McNeil</a:t>
            </a:r>
          </a:p>
        </p:txBody>
      </p:sp>
    </p:spTree>
    <p:extLst>
      <p:ext uri="{BB962C8B-B14F-4D97-AF65-F5344CB8AC3E}">
        <p14:creationId xmlns:p14="http://schemas.microsoft.com/office/powerpoint/2010/main" val="90028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66D961-5904-124D-B73A-9302FE6B36B5}"/>
              </a:ext>
            </a:extLst>
          </p:cNvPr>
          <p:cNvSpPr>
            <a:spLocks noGrp="1"/>
          </p:cNvSpPr>
          <p:nvPr>
            <p:ph type="title"/>
          </p:nvPr>
        </p:nvSpPr>
        <p:spPr>
          <a:xfrm>
            <a:off x="804672" y="640080"/>
            <a:ext cx="3282696" cy="5257800"/>
          </a:xfrm>
        </p:spPr>
        <p:txBody>
          <a:bodyPr>
            <a:normAutofit/>
          </a:bodyPr>
          <a:lstStyle/>
          <a:p>
            <a:r>
              <a:rPr lang="en-US">
                <a:solidFill>
                  <a:schemeClr val="bg1"/>
                </a:solidFill>
              </a:rPr>
              <a:t>How would you define restoration?</a:t>
            </a:r>
          </a:p>
        </p:txBody>
      </p:sp>
      <p:sp>
        <p:nvSpPr>
          <p:cNvPr id="3" name="Content Placeholder 2">
            <a:extLst>
              <a:ext uri="{FF2B5EF4-FFF2-40B4-BE49-F238E27FC236}">
                <a16:creationId xmlns:a16="http://schemas.microsoft.com/office/drawing/2014/main" id="{B34593D8-3275-4843-B739-F736CB1DC243}"/>
              </a:ext>
            </a:extLst>
          </p:cNvPr>
          <p:cNvSpPr>
            <a:spLocks noGrp="1"/>
          </p:cNvSpPr>
          <p:nvPr>
            <p:ph idx="1"/>
          </p:nvPr>
        </p:nvSpPr>
        <p:spPr>
          <a:xfrm>
            <a:off x="5358384" y="640081"/>
            <a:ext cx="6024654" cy="5257800"/>
          </a:xfrm>
        </p:spPr>
        <p:txBody>
          <a:bodyPr anchor="ctr">
            <a:normAutofit/>
          </a:bodyPr>
          <a:lstStyle/>
          <a:p>
            <a:r>
              <a:rPr lang="en-US" sz="2400" dirty="0"/>
              <a:t>the action of returning something to a former owner, place, or condition.</a:t>
            </a:r>
          </a:p>
          <a:p>
            <a:r>
              <a:rPr lang="en-US" sz="2400" dirty="0"/>
              <a:t>The </a:t>
            </a:r>
            <a:r>
              <a:rPr lang="en-US" sz="2400" b="1" dirty="0"/>
              <a:t>biblical meaning</a:t>
            </a:r>
            <a:r>
              <a:rPr lang="en-US" sz="2400" dirty="0"/>
              <a:t> of the word "</a:t>
            </a:r>
            <a:r>
              <a:rPr lang="en-US" sz="2400" b="1" dirty="0"/>
              <a:t>restoration</a:t>
            </a:r>
            <a:r>
              <a:rPr lang="en-US" sz="2400" dirty="0"/>
              <a:t>" </a:t>
            </a:r>
            <a:r>
              <a:rPr lang="en-US" sz="2400" b="1" dirty="0"/>
              <a:t>is</a:t>
            </a:r>
            <a:r>
              <a:rPr lang="en-US" sz="2400" dirty="0"/>
              <a:t> to receive back more than has been lost to the point where the final state </a:t>
            </a:r>
            <a:r>
              <a:rPr lang="en-US" sz="2400" b="1" dirty="0"/>
              <a:t>is</a:t>
            </a:r>
            <a:r>
              <a:rPr lang="en-US" sz="2400" dirty="0"/>
              <a:t> greater than the original condition. The main point </a:t>
            </a:r>
            <a:r>
              <a:rPr lang="en-US" sz="2400" b="1" dirty="0"/>
              <a:t>is</a:t>
            </a:r>
            <a:r>
              <a:rPr lang="en-US" sz="2400" dirty="0"/>
              <a:t> that someone or something </a:t>
            </a:r>
            <a:r>
              <a:rPr lang="en-US" sz="2400" b="1" dirty="0"/>
              <a:t>is</a:t>
            </a:r>
            <a:r>
              <a:rPr lang="en-US" sz="2400" dirty="0"/>
              <a:t> improved beyond measure.</a:t>
            </a:r>
          </a:p>
        </p:txBody>
      </p:sp>
    </p:spTree>
    <p:extLst>
      <p:ext uri="{BB962C8B-B14F-4D97-AF65-F5344CB8AC3E}">
        <p14:creationId xmlns:p14="http://schemas.microsoft.com/office/powerpoint/2010/main" val="305662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F3C9685-8F50-F646-96BA-C1E465F0E632}"/>
              </a:ext>
            </a:extLst>
          </p:cNvPr>
          <p:cNvSpPr>
            <a:spLocks noGrp="1"/>
          </p:cNvSpPr>
          <p:nvPr>
            <p:ph type="title"/>
          </p:nvPr>
        </p:nvSpPr>
        <p:spPr>
          <a:xfrm>
            <a:off x="838200" y="704088"/>
            <a:ext cx="3529953" cy="2980944"/>
          </a:xfrm>
        </p:spPr>
        <p:txBody>
          <a:bodyPr>
            <a:normAutofit/>
          </a:bodyPr>
          <a:lstStyle/>
          <a:p>
            <a:r>
              <a:rPr lang="en-US" b="1" dirty="0">
                <a:solidFill>
                  <a:schemeClr val="bg1"/>
                </a:solidFill>
              </a:rPr>
              <a:t>p. 176</a:t>
            </a:r>
          </a:p>
        </p:txBody>
      </p:sp>
      <p:sp>
        <p:nvSpPr>
          <p:cNvPr id="3" name="Content Placeholder 2">
            <a:extLst>
              <a:ext uri="{FF2B5EF4-FFF2-40B4-BE49-F238E27FC236}">
                <a16:creationId xmlns:a16="http://schemas.microsoft.com/office/drawing/2014/main" id="{A7E83AB7-D70B-8B4B-A7DE-CE745D9D442A}"/>
              </a:ext>
            </a:extLst>
          </p:cNvPr>
          <p:cNvSpPr>
            <a:spLocks noGrp="1"/>
          </p:cNvSpPr>
          <p:nvPr>
            <p:ph idx="1"/>
          </p:nvPr>
        </p:nvSpPr>
        <p:spPr>
          <a:xfrm>
            <a:off x="6212410" y="704088"/>
            <a:ext cx="5135293" cy="5248656"/>
          </a:xfrm>
        </p:spPr>
        <p:txBody>
          <a:bodyPr anchor="ctr">
            <a:normAutofit/>
          </a:bodyPr>
          <a:lstStyle/>
          <a:p>
            <a:pPr marL="0" indent="0">
              <a:buNone/>
            </a:pPr>
            <a:endParaRPr lang="en-US" sz="2400" dirty="0"/>
          </a:p>
          <a:p>
            <a:pPr marL="0" indent="0">
              <a:buNone/>
            </a:pPr>
            <a:r>
              <a:rPr lang="en-US" dirty="0"/>
              <a:t>“Despite all my work in the field of racial reconciliation, my dad knew something I hadn’t yet learned. He knew that restorative reconciliation is always possible. He knew that split sheets can be mended and relationships can be put back rights. All it takes is a little time, a little understanding, and a worthy cause.”</a:t>
            </a:r>
          </a:p>
        </p:txBody>
      </p:sp>
    </p:spTree>
    <p:extLst>
      <p:ext uri="{BB962C8B-B14F-4D97-AF65-F5344CB8AC3E}">
        <p14:creationId xmlns:p14="http://schemas.microsoft.com/office/powerpoint/2010/main" val="205896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CEEB27-53F4-C044-9216-A608F2EB9158}"/>
              </a:ext>
            </a:extLst>
          </p:cNvPr>
          <p:cNvSpPr>
            <a:spLocks noGrp="1"/>
          </p:cNvSpPr>
          <p:nvPr>
            <p:ph type="title"/>
          </p:nvPr>
        </p:nvSpPr>
        <p:spPr>
          <a:xfrm>
            <a:off x="838200" y="704088"/>
            <a:ext cx="3529953" cy="2980944"/>
          </a:xfrm>
        </p:spPr>
        <p:txBody>
          <a:bodyPr>
            <a:normAutofit/>
          </a:bodyPr>
          <a:lstStyle/>
          <a:p>
            <a:r>
              <a:rPr lang="en-US" b="1">
                <a:solidFill>
                  <a:schemeClr val="bg1"/>
                </a:solidFill>
                <a:latin typeface="+mn-lt"/>
              </a:rPr>
              <a:t>p. 177</a:t>
            </a:r>
          </a:p>
        </p:txBody>
      </p:sp>
      <p:sp>
        <p:nvSpPr>
          <p:cNvPr id="3" name="Content Placeholder 2">
            <a:extLst>
              <a:ext uri="{FF2B5EF4-FFF2-40B4-BE49-F238E27FC236}">
                <a16:creationId xmlns:a16="http://schemas.microsoft.com/office/drawing/2014/main" id="{9B2EFC55-B26D-4D46-9A41-8E110E3F6B56}"/>
              </a:ext>
            </a:extLst>
          </p:cNvPr>
          <p:cNvSpPr>
            <a:spLocks noGrp="1"/>
          </p:cNvSpPr>
          <p:nvPr>
            <p:ph idx="1"/>
          </p:nvPr>
        </p:nvSpPr>
        <p:spPr>
          <a:xfrm>
            <a:off x="6212410" y="704088"/>
            <a:ext cx="5135293" cy="5248656"/>
          </a:xfrm>
        </p:spPr>
        <p:txBody>
          <a:bodyPr anchor="ctr">
            <a:normAutofit/>
          </a:bodyPr>
          <a:lstStyle/>
          <a:p>
            <a:pPr marL="0" indent="0">
              <a:buNone/>
            </a:pPr>
            <a:endParaRPr lang="en-US" sz="2400" b="1" dirty="0"/>
          </a:p>
          <a:p>
            <a:pPr marL="0" indent="0">
              <a:buNone/>
            </a:pPr>
            <a:r>
              <a:rPr lang="en-US" sz="2400" b="1" dirty="0"/>
              <a:t>“Bridge builders grow; they mature. And if they’re growing in the right direction, if they’re committed to the work, they’ll eventually learn the way to restoration of healthy relationships. It won’t be easy, but it’s the work of the gospel.”</a:t>
            </a:r>
          </a:p>
        </p:txBody>
      </p:sp>
    </p:spTree>
    <p:extLst>
      <p:ext uri="{BB962C8B-B14F-4D97-AF65-F5344CB8AC3E}">
        <p14:creationId xmlns:p14="http://schemas.microsoft.com/office/powerpoint/2010/main" val="134085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B67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0D9800-4896-4C46-AA3D-859EA18014AB}"/>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300">
                <a:solidFill>
                  <a:srgbClr val="FFFFFF"/>
                </a:solidFill>
              </a:rPr>
              <a:t>The Goal is to enhance our communal relationships!</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Benefits of a Communal Orientation | Psychology Today">
            <a:extLst>
              <a:ext uri="{FF2B5EF4-FFF2-40B4-BE49-F238E27FC236}">
                <a16:creationId xmlns:a16="http://schemas.microsoft.com/office/drawing/2014/main" id="{C87AB6E6-79B5-1F42-82E9-B799280225B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551"/>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85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55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DD20C-2850-974F-A35D-2EB00D2D3793}"/>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300">
                <a:solidFill>
                  <a:srgbClr val="FFFFFF"/>
                </a:solidFill>
              </a:rPr>
              <a:t>Reconciliation is a long winding road!</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he Long and Winding Road | Alan Amati | Flickr">
            <a:extLst>
              <a:ext uri="{FF2B5EF4-FFF2-40B4-BE49-F238E27FC236}">
                <a16:creationId xmlns:a16="http://schemas.microsoft.com/office/drawing/2014/main" id="{D5F0D6A2-9BE1-0347-B371-053A3AF7DFF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6574"/>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89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96650B-6E58-D448-9FED-FABCF59D50BE}"/>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6600" kern="1200">
                <a:solidFill>
                  <a:schemeClr val="tx1"/>
                </a:solidFill>
                <a:latin typeface="+mj-lt"/>
                <a:ea typeface="+mj-ea"/>
                <a:cs typeface="+mj-cs"/>
              </a:rPr>
              <a:t>Practical ways to pursue reconciliation</a:t>
            </a:r>
          </a:p>
        </p:txBody>
      </p:sp>
      <p:sp>
        <p:nvSpPr>
          <p:cNvPr id="4" name="Content Placeholder 3">
            <a:extLst>
              <a:ext uri="{FF2B5EF4-FFF2-40B4-BE49-F238E27FC236}">
                <a16:creationId xmlns:a16="http://schemas.microsoft.com/office/drawing/2014/main" id="{977C2C0D-1D7E-1143-B9FA-7D1E2DF88B76}"/>
              </a:ext>
            </a:extLst>
          </p:cNvPr>
          <p:cNvSpPr>
            <a:spLocks noGrp="1"/>
          </p:cNvSpPr>
          <p:nvPr>
            <p:ph idx="1"/>
          </p:nvPr>
        </p:nvSpPr>
        <p:spPr>
          <a:xfrm>
            <a:off x="795338" y="4092320"/>
            <a:ext cx="10601325" cy="1144884"/>
          </a:xfrm>
        </p:spPr>
        <p:txBody>
          <a:bodyPr vert="horz" lIns="91440" tIns="45720" rIns="91440" bIns="45720" rtlCol="0">
            <a:normAutofit/>
          </a:bodyPr>
          <a:lstStyle/>
          <a:p>
            <a:pPr marL="0" indent="0" algn="ctr">
              <a:buNone/>
            </a:pPr>
            <a:r>
              <a:rPr lang="en-US" sz="2400" kern="1200" dirty="0">
                <a:solidFill>
                  <a:schemeClr val="tx1"/>
                </a:solidFill>
                <a:latin typeface="+mn-lt"/>
                <a:ea typeface="+mn-ea"/>
                <a:cs typeface="+mn-cs"/>
              </a:rPr>
              <a:t>https://</a:t>
            </a:r>
            <a:r>
              <a:rPr lang="en-US" sz="2400" kern="1200" dirty="0" err="1">
                <a:solidFill>
                  <a:schemeClr val="tx1"/>
                </a:solidFill>
                <a:latin typeface="+mn-lt"/>
                <a:ea typeface="+mn-ea"/>
                <a:cs typeface="+mn-cs"/>
              </a:rPr>
              <a:t>www.youtube.com</a:t>
            </a:r>
            <a:r>
              <a:rPr lang="en-US" sz="2400" kern="1200" dirty="0">
                <a:solidFill>
                  <a:schemeClr val="tx1"/>
                </a:solidFill>
                <a:latin typeface="+mn-lt"/>
                <a:ea typeface="+mn-ea"/>
                <a:cs typeface="+mn-cs"/>
              </a:rPr>
              <a:t>/</a:t>
            </a:r>
            <a:r>
              <a:rPr lang="en-US" sz="2400" kern="1200" dirty="0" err="1">
                <a:solidFill>
                  <a:schemeClr val="tx1"/>
                </a:solidFill>
                <a:latin typeface="+mn-lt"/>
                <a:ea typeface="+mn-ea"/>
                <a:cs typeface="+mn-cs"/>
              </a:rPr>
              <a:t>watch?v</a:t>
            </a:r>
            <a:r>
              <a:rPr lang="en-US" sz="2400" kern="1200" dirty="0">
                <a:solidFill>
                  <a:schemeClr val="tx1"/>
                </a:solidFill>
                <a:latin typeface="+mn-lt"/>
                <a:ea typeface="+mn-ea"/>
                <a:cs typeface="+mn-cs"/>
              </a:rPr>
              <a:t>=6UuF4BFqzrA</a:t>
            </a:r>
          </a:p>
        </p:txBody>
      </p:sp>
      <p:cxnSp>
        <p:nvCxnSpPr>
          <p:cNvPr id="15" name="Straight Connector 14">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94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98B3F-7B89-DE4F-918B-851487E74D4E}"/>
              </a:ext>
            </a:extLst>
          </p:cNvPr>
          <p:cNvSpPr>
            <a:spLocks noGrp="1"/>
          </p:cNvSpPr>
          <p:nvPr>
            <p:ph type="title"/>
          </p:nvPr>
        </p:nvSpPr>
        <p:spPr>
          <a:xfrm>
            <a:off x="1288064" y="1284731"/>
            <a:ext cx="9637776" cy="1430696"/>
          </a:xfrm>
        </p:spPr>
        <p:txBody>
          <a:bodyPr>
            <a:normAutofit/>
          </a:bodyPr>
          <a:lstStyle/>
          <a:p>
            <a:pPr algn="ctr"/>
            <a:r>
              <a:rPr lang="en-US" b="1" dirty="0"/>
              <a:t>The Reflective Question from Chapter 9</a:t>
            </a:r>
          </a:p>
        </p:txBody>
      </p:sp>
      <p:sp>
        <p:nvSpPr>
          <p:cNvPr id="3" name="Content Placeholder 2">
            <a:extLst>
              <a:ext uri="{FF2B5EF4-FFF2-40B4-BE49-F238E27FC236}">
                <a16:creationId xmlns:a16="http://schemas.microsoft.com/office/drawing/2014/main" id="{9BB0F9E7-2926-194B-8203-898B8D3A5E99}"/>
              </a:ext>
            </a:extLst>
          </p:cNvPr>
          <p:cNvSpPr>
            <a:spLocks noGrp="1"/>
          </p:cNvSpPr>
          <p:nvPr>
            <p:ph idx="1"/>
          </p:nvPr>
        </p:nvSpPr>
        <p:spPr>
          <a:xfrm>
            <a:off x="1288064" y="2853879"/>
            <a:ext cx="9637776" cy="2714771"/>
          </a:xfrm>
        </p:spPr>
        <p:txBody>
          <a:bodyPr>
            <a:normAutofit/>
          </a:bodyPr>
          <a:lstStyle/>
          <a:p>
            <a:pPr marL="0" indent="0" algn="ctr">
              <a:buNone/>
            </a:pPr>
            <a:endParaRPr lang="en-US" sz="3600" b="1" dirty="0"/>
          </a:p>
          <a:p>
            <a:pPr marL="0" indent="0" algn="ctr">
              <a:buNone/>
            </a:pPr>
            <a:r>
              <a:rPr lang="en-US" sz="3600" b="1" dirty="0"/>
              <a:t>What obstacles do you see to restorative reconciliation in our country, your state, your community, and your church?</a:t>
            </a:r>
          </a:p>
        </p:txBody>
      </p:sp>
    </p:spTree>
    <p:extLst>
      <p:ext uri="{BB962C8B-B14F-4D97-AF65-F5344CB8AC3E}">
        <p14:creationId xmlns:p14="http://schemas.microsoft.com/office/powerpoint/2010/main" val="643664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549</Words>
  <Application>Microsoft Macintosh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How would you define reconciliation?</vt:lpstr>
      <vt:lpstr>How would you define restoration?</vt:lpstr>
      <vt:lpstr>p. 176</vt:lpstr>
      <vt:lpstr>p. 177</vt:lpstr>
      <vt:lpstr>The Goal is to enhance our communal relationships!</vt:lpstr>
      <vt:lpstr>Reconciliation is a long winding road!</vt:lpstr>
      <vt:lpstr>Practical ways to pursue reconciliation</vt:lpstr>
      <vt:lpstr>The Reflective Question from Chapter 9</vt:lpstr>
      <vt:lpstr>We Build Bridges Together</vt:lpstr>
      <vt:lpstr>Reasons we neglect to build bridges….</vt:lpstr>
      <vt:lpstr>Mark 12:30-31</vt:lpstr>
      <vt:lpstr>PowerPoint Presentation</vt:lpstr>
      <vt:lpstr>A Prayer for Reproduction of Bridge Builders</vt:lpstr>
      <vt:lpstr>A Prayer for Reproduction of Bridge Builders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Scott</dc:creator>
  <cp:lastModifiedBy>Joshua Scott</cp:lastModifiedBy>
  <cp:revision>7</cp:revision>
  <dcterms:created xsi:type="dcterms:W3CDTF">2021-04-26T01:06:07Z</dcterms:created>
  <dcterms:modified xsi:type="dcterms:W3CDTF">2021-04-26T02:31:19Z</dcterms:modified>
</cp:coreProperties>
</file>